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70" r:id="rId2"/>
    <p:sldId id="374" r:id="rId3"/>
    <p:sldId id="377" r:id="rId4"/>
    <p:sldId id="309" r:id="rId5"/>
    <p:sldId id="257" r:id="rId6"/>
    <p:sldId id="375" r:id="rId7"/>
    <p:sldId id="376" r:id="rId8"/>
    <p:sldId id="378" r:id="rId9"/>
    <p:sldId id="379" r:id="rId10"/>
    <p:sldId id="380" r:id="rId11"/>
    <p:sldId id="382" r:id="rId12"/>
    <p:sldId id="335" r:id="rId13"/>
    <p:sldId id="383" r:id="rId14"/>
    <p:sldId id="384" r:id="rId15"/>
    <p:sldId id="387" r:id="rId16"/>
    <p:sldId id="385" r:id="rId17"/>
    <p:sldId id="289" r:id="rId18"/>
    <p:sldId id="290" r:id="rId19"/>
    <p:sldId id="291" r:id="rId20"/>
    <p:sldId id="292" r:id="rId21"/>
    <p:sldId id="386" r:id="rId22"/>
    <p:sldId id="36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94A19D-9362-416A-9A5E-8A1F939009D3}" type="doc">
      <dgm:prSet loTypeId="urn:microsoft.com/office/officeart/2005/8/layout/arrow3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0B57F962-5232-4440-80C7-E4D66380D134}">
      <dgm:prSet phldrT="[Текст]" custT="1"/>
      <dgm:spPr/>
      <dgm:t>
        <a:bodyPr/>
        <a:lstStyle/>
        <a:p>
          <a:r>
            <a:rPr lang="ru-RU" sz="2400" dirty="0">
              <a:solidFill>
                <a:schemeClr val="bg1"/>
              </a:solidFill>
            </a:rPr>
            <a:t>Врач </a:t>
          </a:r>
        </a:p>
        <a:p>
          <a:r>
            <a:rPr lang="ru-RU" sz="2400" dirty="0">
              <a:solidFill>
                <a:schemeClr val="bg1"/>
              </a:solidFill>
            </a:rPr>
            <a:t>-</a:t>
          </a:r>
        </a:p>
        <a:p>
          <a:r>
            <a:rPr lang="ru-RU" sz="2400" dirty="0">
              <a:solidFill>
                <a:schemeClr val="bg1"/>
              </a:solidFill>
            </a:rPr>
            <a:t> Врач (медработник)</a:t>
          </a:r>
        </a:p>
      </dgm:t>
    </dgm:pt>
    <dgm:pt modelId="{C1B4112F-26E2-4FD0-AC7E-ED4CE3CD1A97}" type="parTrans" cxnId="{DB2EC06D-52FD-4718-BCD1-0E96399C86CE}">
      <dgm:prSet/>
      <dgm:spPr/>
      <dgm:t>
        <a:bodyPr/>
        <a:lstStyle/>
        <a:p>
          <a:endParaRPr lang="ru-RU"/>
        </a:p>
      </dgm:t>
    </dgm:pt>
    <dgm:pt modelId="{4A4C5C52-B030-4C1F-BC82-2B1AD5072B65}" type="sibTrans" cxnId="{DB2EC06D-52FD-4718-BCD1-0E96399C86CE}">
      <dgm:prSet/>
      <dgm:spPr/>
      <dgm:t>
        <a:bodyPr/>
        <a:lstStyle/>
        <a:p>
          <a:endParaRPr lang="ru-RU"/>
        </a:p>
      </dgm:t>
    </dgm:pt>
    <dgm:pt modelId="{B978BD52-FAEB-429B-BF02-61B1C40AF23A}">
      <dgm:prSet phldrT="[Текст]" custT="1"/>
      <dgm:spPr/>
      <dgm:t>
        <a:bodyPr/>
        <a:lstStyle/>
        <a:p>
          <a:r>
            <a:rPr lang="ru-RU" sz="2400" dirty="0"/>
            <a:t>Пациент</a:t>
          </a:r>
        </a:p>
        <a:p>
          <a:r>
            <a:rPr lang="ru-RU" sz="2400" dirty="0"/>
            <a:t>-</a:t>
          </a:r>
        </a:p>
        <a:p>
          <a:r>
            <a:rPr lang="ru-RU" sz="2400" dirty="0"/>
            <a:t>Врач</a:t>
          </a:r>
        </a:p>
      </dgm:t>
    </dgm:pt>
    <dgm:pt modelId="{57D4F60D-FA2E-4B8A-8837-1E6CFF8A8A6B}" type="parTrans" cxnId="{D666279D-E856-4D1C-BCE7-B8146B6D16B4}">
      <dgm:prSet/>
      <dgm:spPr/>
      <dgm:t>
        <a:bodyPr/>
        <a:lstStyle/>
        <a:p>
          <a:endParaRPr lang="ru-RU"/>
        </a:p>
      </dgm:t>
    </dgm:pt>
    <dgm:pt modelId="{122E47F6-409B-4B63-9072-B09258AEB220}" type="sibTrans" cxnId="{D666279D-E856-4D1C-BCE7-B8146B6D16B4}">
      <dgm:prSet/>
      <dgm:spPr/>
      <dgm:t>
        <a:bodyPr/>
        <a:lstStyle/>
        <a:p>
          <a:endParaRPr lang="ru-RU"/>
        </a:p>
      </dgm:t>
    </dgm:pt>
    <dgm:pt modelId="{675E193B-24E6-438C-BEE1-7AD43474075C}" type="pres">
      <dgm:prSet presAssocID="{7394A19D-9362-416A-9A5E-8A1F939009D3}" presName="compositeShape" presStyleCnt="0">
        <dgm:presLayoutVars>
          <dgm:chMax val="2"/>
          <dgm:dir/>
          <dgm:resizeHandles val="exact"/>
        </dgm:presLayoutVars>
      </dgm:prSet>
      <dgm:spPr/>
    </dgm:pt>
    <dgm:pt modelId="{3EBE418C-D52E-4E0E-8E9C-89CBA2133789}" type="pres">
      <dgm:prSet presAssocID="{7394A19D-9362-416A-9A5E-8A1F939009D3}" presName="divider" presStyleLbl="fgShp" presStyleIdx="0" presStyleCnt="1" custScaleY="163844" custLinFactNeighborY="855"/>
      <dgm:spPr/>
    </dgm:pt>
    <dgm:pt modelId="{284C1A6F-6F86-4394-B10A-0FB8D9C0685C}" type="pres">
      <dgm:prSet presAssocID="{0B57F962-5232-4440-80C7-E4D66380D134}" presName="downArrow" presStyleLbl="node1" presStyleIdx="0" presStyleCnt="2"/>
      <dgm:spPr/>
    </dgm:pt>
    <dgm:pt modelId="{F65E5A1C-E8F7-4D8F-A310-20EC0B465EBB}" type="pres">
      <dgm:prSet presAssocID="{0B57F962-5232-4440-80C7-E4D66380D134}" presName="downArrowText" presStyleLbl="revTx" presStyleIdx="0" presStyleCnt="2" custScaleY="61686" custLinFactX="-32078" custLinFactNeighborX="-100000" custLinFactNeighborY="-6951">
        <dgm:presLayoutVars>
          <dgm:bulletEnabled val="1"/>
        </dgm:presLayoutVars>
      </dgm:prSet>
      <dgm:spPr/>
    </dgm:pt>
    <dgm:pt modelId="{4D7DB4FE-477E-422F-9D69-98BE48A80670}" type="pres">
      <dgm:prSet presAssocID="{B978BD52-FAEB-429B-BF02-61B1C40AF23A}" presName="upArrow" presStyleLbl="node1" presStyleIdx="1" presStyleCnt="2"/>
      <dgm:spPr/>
    </dgm:pt>
    <dgm:pt modelId="{531341AB-0750-4CD2-9211-F5B1EF7AA296}" type="pres">
      <dgm:prSet presAssocID="{B978BD52-FAEB-429B-BF02-61B1C40AF23A}" presName="upArrowText" presStyleLbl="revTx" presStyleIdx="1" presStyleCnt="2" custScaleY="31363" custLinFactX="29407" custLinFactNeighborX="100000" custLinFactNeighborY="-1259">
        <dgm:presLayoutVars>
          <dgm:bulletEnabled val="1"/>
        </dgm:presLayoutVars>
      </dgm:prSet>
      <dgm:spPr/>
    </dgm:pt>
  </dgm:ptLst>
  <dgm:cxnLst>
    <dgm:cxn modelId="{DB2EC06D-52FD-4718-BCD1-0E96399C86CE}" srcId="{7394A19D-9362-416A-9A5E-8A1F939009D3}" destId="{0B57F962-5232-4440-80C7-E4D66380D134}" srcOrd="0" destOrd="0" parTransId="{C1B4112F-26E2-4FD0-AC7E-ED4CE3CD1A97}" sibTransId="{4A4C5C52-B030-4C1F-BC82-2B1AD5072B65}"/>
    <dgm:cxn modelId="{33DEAF6E-5F8E-434D-A653-D8953BC93299}" type="presOf" srcId="{0B57F962-5232-4440-80C7-E4D66380D134}" destId="{F65E5A1C-E8F7-4D8F-A310-20EC0B465EBB}" srcOrd="0" destOrd="0" presId="urn:microsoft.com/office/officeart/2005/8/layout/arrow3"/>
    <dgm:cxn modelId="{DC3CB275-2319-4105-BC16-7150DE430734}" type="presOf" srcId="{B978BD52-FAEB-429B-BF02-61B1C40AF23A}" destId="{531341AB-0750-4CD2-9211-F5B1EF7AA296}" srcOrd="0" destOrd="0" presId="urn:microsoft.com/office/officeart/2005/8/layout/arrow3"/>
    <dgm:cxn modelId="{D666279D-E856-4D1C-BCE7-B8146B6D16B4}" srcId="{7394A19D-9362-416A-9A5E-8A1F939009D3}" destId="{B978BD52-FAEB-429B-BF02-61B1C40AF23A}" srcOrd="1" destOrd="0" parTransId="{57D4F60D-FA2E-4B8A-8837-1E6CFF8A8A6B}" sibTransId="{122E47F6-409B-4B63-9072-B09258AEB220}"/>
    <dgm:cxn modelId="{2B0FA7AC-6B0A-4D4E-B574-7AE4B5106FBD}" type="presOf" srcId="{7394A19D-9362-416A-9A5E-8A1F939009D3}" destId="{675E193B-24E6-438C-BEE1-7AD43474075C}" srcOrd="0" destOrd="0" presId="urn:microsoft.com/office/officeart/2005/8/layout/arrow3"/>
    <dgm:cxn modelId="{4C3EB8EB-A02A-4A7C-80AB-069DBB9EED13}" type="presParOf" srcId="{675E193B-24E6-438C-BEE1-7AD43474075C}" destId="{3EBE418C-D52E-4E0E-8E9C-89CBA2133789}" srcOrd="0" destOrd="0" presId="urn:microsoft.com/office/officeart/2005/8/layout/arrow3"/>
    <dgm:cxn modelId="{93477927-1899-4994-8801-623762DBD5B0}" type="presParOf" srcId="{675E193B-24E6-438C-BEE1-7AD43474075C}" destId="{284C1A6F-6F86-4394-B10A-0FB8D9C0685C}" srcOrd="1" destOrd="0" presId="urn:microsoft.com/office/officeart/2005/8/layout/arrow3"/>
    <dgm:cxn modelId="{DF1D355A-BC8E-4D75-B4CF-5F6D93DBF7A4}" type="presParOf" srcId="{675E193B-24E6-438C-BEE1-7AD43474075C}" destId="{F65E5A1C-E8F7-4D8F-A310-20EC0B465EBB}" srcOrd="2" destOrd="0" presId="urn:microsoft.com/office/officeart/2005/8/layout/arrow3"/>
    <dgm:cxn modelId="{A1B6F4C5-4232-4255-A5F7-C8E011C37DD6}" type="presParOf" srcId="{675E193B-24E6-438C-BEE1-7AD43474075C}" destId="{4D7DB4FE-477E-422F-9D69-98BE48A80670}" srcOrd="3" destOrd="0" presId="urn:microsoft.com/office/officeart/2005/8/layout/arrow3"/>
    <dgm:cxn modelId="{BFDAE5BE-3618-49CC-AB70-F9E0A228BC2F}" type="presParOf" srcId="{675E193B-24E6-438C-BEE1-7AD43474075C}" destId="{531341AB-0750-4CD2-9211-F5B1EF7AA296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BE418C-D52E-4E0E-8E9C-89CBA2133789}">
      <dsp:nvSpPr>
        <dsp:cNvPr id="0" name=""/>
        <dsp:cNvSpPr/>
      </dsp:nvSpPr>
      <dsp:spPr>
        <a:xfrm rot="21300000">
          <a:off x="72874" y="2106416"/>
          <a:ext cx="8212496" cy="2030858"/>
        </a:xfrm>
        <a:prstGeom prst="mathMinus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C1A6F-6F86-4394-B10A-0FB8D9C0685C}">
      <dsp:nvSpPr>
        <dsp:cNvPr id="0" name=""/>
        <dsp:cNvSpPr/>
      </dsp:nvSpPr>
      <dsp:spPr>
        <a:xfrm>
          <a:off x="1002989" y="310755"/>
          <a:ext cx="2507473" cy="248604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5E5A1C-E8F7-4D8F-A310-20EC0B465EBB}">
      <dsp:nvSpPr>
        <dsp:cNvPr id="0" name=""/>
        <dsp:cNvSpPr/>
      </dsp:nvSpPr>
      <dsp:spPr>
        <a:xfrm>
          <a:off x="897261" y="318618"/>
          <a:ext cx="2674638" cy="1610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Врач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bg1"/>
              </a:solidFill>
            </a:rPr>
            <a:t> Врач (медработник)</a:t>
          </a:r>
        </a:p>
      </dsp:txBody>
      <dsp:txXfrm>
        <a:off x="897261" y="318618"/>
        <a:ext cx="2674638" cy="1610217"/>
      </dsp:txXfrm>
    </dsp:sp>
    <dsp:sp modelId="{4D7DB4FE-477E-422F-9D69-98BE48A80670}">
      <dsp:nvSpPr>
        <dsp:cNvPr id="0" name=""/>
        <dsp:cNvSpPr/>
      </dsp:nvSpPr>
      <dsp:spPr>
        <a:xfrm>
          <a:off x="4847782" y="3418308"/>
          <a:ext cx="2507473" cy="2486042"/>
        </a:xfrm>
        <a:prstGeom prst="upArrow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1341AB-0750-4CD2-9211-F5B1EF7AA296}">
      <dsp:nvSpPr>
        <dsp:cNvPr id="0" name=""/>
        <dsp:cNvSpPr/>
      </dsp:nvSpPr>
      <dsp:spPr>
        <a:xfrm>
          <a:off x="4714906" y="4467728"/>
          <a:ext cx="2674638" cy="8186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Пациент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-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Врач</a:t>
          </a:r>
        </a:p>
      </dsp:txBody>
      <dsp:txXfrm>
        <a:off x="4714906" y="4467728"/>
        <a:ext cx="2674638" cy="8186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C930-D20E-4C69-95F3-5BC9541E6B8C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7432-5CDA-42F0-A32D-BEB5FBEA93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9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B901-044A-E846-A712-767462F2B9A9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96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6B901-044A-E846-A712-767462F2B9A9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16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 Non-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36" y="228605"/>
            <a:ext cx="8363938" cy="7478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89436" y="1447800"/>
            <a:ext cx="8363938" cy="113135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75"/>
              </a:spcAft>
              <a:buNone/>
              <a:defRPr sz="3000" spc="-75" baseline="0">
                <a:latin typeface="Segoe UI Light" pitchFamily="34" charset="0"/>
              </a:defRPr>
            </a:lvl1pPr>
            <a:lvl2pPr marL="0" indent="0">
              <a:spcBef>
                <a:spcPts val="0"/>
              </a:spcBef>
              <a:spcAft>
                <a:spcPts val="300"/>
              </a:spcAft>
              <a:buNone/>
              <a:defRPr sz="1500" spc="-38" baseline="0"/>
            </a:lvl2pPr>
            <a:lvl3pPr marL="0" indent="0">
              <a:spcBef>
                <a:spcPts val="0"/>
              </a:spcBef>
              <a:spcAft>
                <a:spcPts val="300"/>
              </a:spcAft>
              <a:buNone/>
              <a:defRPr sz="1500"/>
            </a:lvl3pPr>
            <a:lvl4pPr marL="0" indent="0">
              <a:spcBef>
                <a:spcPts val="0"/>
              </a:spcBef>
              <a:spcAft>
                <a:spcPts val="300"/>
              </a:spcAft>
              <a:buNone/>
              <a:defRPr/>
            </a:lvl4pPr>
            <a:lvl5pPr marL="0" indent="0">
              <a:spcBef>
                <a:spcPts val="0"/>
              </a:spcBef>
              <a:spcAft>
                <a:spcPts val="300"/>
              </a:spcAft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337536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10C35-D7C2-4A63-AE7B-175CD838C945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B56C-9B88-4754-93C9-486A137A2FC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oriszing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pn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frost.com/sublib/display-report.do?id=P8A4-01-00-00-00&amp;src=P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96752"/>
            <a:ext cx="8429684" cy="1470025"/>
          </a:xfrm>
        </p:spPr>
        <p:txBody>
          <a:bodyPr>
            <a:noAutofit/>
          </a:bodyPr>
          <a:lstStyle/>
          <a:p>
            <a:r>
              <a:rPr lang="ru-RU" sz="4800" b="1" dirty="0" err="1">
                <a:solidFill>
                  <a:srgbClr val="002060"/>
                </a:solidFill>
              </a:rPr>
              <a:t>Телемедицна</a:t>
            </a:r>
            <a:r>
              <a:rPr lang="ru-RU" sz="4800" b="1" dirty="0">
                <a:solidFill>
                  <a:srgbClr val="002060"/>
                </a:solidFill>
              </a:rPr>
              <a:t> «пациент-врач»: </a:t>
            </a:r>
            <a:r>
              <a:rPr lang="ru-RU" sz="4000" b="1" dirty="0">
                <a:solidFill>
                  <a:srgbClr val="002060"/>
                </a:solidFill>
              </a:rPr>
              <a:t>первая попытка систематизации и</a:t>
            </a:r>
            <a:br>
              <a:rPr lang="ru-RU" sz="4000" b="1" dirty="0">
                <a:solidFill>
                  <a:srgbClr val="00206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структурирования</a:t>
            </a: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460" y="4265801"/>
            <a:ext cx="8109098" cy="792088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Зингерман Б.В.   </a:t>
            </a:r>
            <a:r>
              <a:rPr lang="en-US" sz="36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boriszing@gmail.com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59632" y="5057889"/>
            <a:ext cx="7200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зав. отд. ИТ Гематологического научного центра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</a:rPr>
              <a:t>рук. рабочей группы "Электронная медицинская карта" Экспертного совета по ИКТ Минздрава РФ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462838" y="156543"/>
            <a:ext cx="8364537" cy="747713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До очного контакта с медициной</a:t>
            </a:r>
            <a:endParaRPr lang="en-US" sz="28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2838" y="1111961"/>
            <a:ext cx="857570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Запись на прием, консультацию, обследование, госпитализацию  (включая персональные рекомендации по подготовке к приему или госпитализации).  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Предварительное (до визита) домашнее заполнение пациентом опросников, сбор и электронное предоставление врачу своей медицинской документации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Медицинский «</a:t>
            </a:r>
            <a:r>
              <a:rPr lang="ru-RU" sz="2400" dirty="0" err="1"/>
              <a:t>консьержинг</a:t>
            </a:r>
            <a:r>
              <a:rPr lang="ru-RU" sz="2400" dirty="0"/>
              <a:t>» («</a:t>
            </a:r>
            <a:r>
              <a:rPr lang="ru-RU" sz="2400" dirty="0" err="1"/>
              <a:t>ассистанс</a:t>
            </a:r>
            <a:r>
              <a:rPr lang="ru-RU" sz="2400" dirty="0"/>
              <a:t>») и первичные «ориентирующие» консультации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ru-RU" sz="240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ru-RU" sz="2400" dirty="0"/>
              <a:t>Виртуальный первичный/моментальный визит к врачу (в США </a:t>
            </a:r>
            <a:r>
              <a:rPr lang="en-US" sz="2400" dirty="0" err="1"/>
              <a:t>Teledoc</a:t>
            </a:r>
            <a:r>
              <a:rPr lang="ru-RU" sz="2400" dirty="0"/>
              <a:t> провела более 1 млн </a:t>
            </a:r>
            <a:r>
              <a:rPr lang="ru-RU" sz="2400" dirty="0" err="1"/>
              <a:t>консультций</a:t>
            </a:r>
            <a:r>
              <a:rPr lang="en-US" sz="2400" dirty="0"/>
              <a:t>)</a:t>
            </a:r>
            <a:r>
              <a:rPr lang="ru-RU" sz="2400" dirty="0"/>
              <a:t>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07067" y="3717032"/>
            <a:ext cx="5324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Сокращение себестоимости оказанной услуги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5041" y="4437112"/>
            <a:ext cx="3560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Реклама и  привлечение новых пациентов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10792" y="5869720"/>
            <a:ext cx="37277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Платный сервис - </a:t>
            </a:r>
          </a:p>
          <a:p>
            <a:pPr algn="r"/>
            <a:r>
              <a:rPr lang="ru-RU" sz="2000" b="1" dirty="0">
                <a:solidFill>
                  <a:srgbClr val="C00000"/>
                </a:solidFill>
              </a:rPr>
              <a:t>для России вызывает вопросы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48064" y="216479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rgbClr val="C00000"/>
                </a:solidFill>
              </a:rPr>
              <a:t>Привлечение новых пациентов</a:t>
            </a:r>
          </a:p>
        </p:txBody>
      </p:sp>
    </p:spTree>
    <p:extLst>
      <p:ext uri="{BB962C8B-B14F-4D97-AF65-F5344CB8AC3E}">
        <p14:creationId xmlns:p14="http://schemas.microsoft.com/office/powerpoint/2010/main" val="412180112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Заголовок 1"/>
          <p:cNvSpPr>
            <a:spLocks noGrp="1"/>
          </p:cNvSpPr>
          <p:nvPr>
            <p:ph type="title"/>
          </p:nvPr>
        </p:nvSpPr>
        <p:spPr>
          <a:xfrm>
            <a:off x="337230" y="0"/>
            <a:ext cx="8364537" cy="747713"/>
          </a:xfrm>
        </p:spPr>
        <p:txBody>
          <a:bodyPr>
            <a:normAutofit/>
          </a:bodyPr>
          <a:lstStyle/>
          <a:p>
            <a:r>
              <a:rPr lang="ru-RU" sz="2800" b="1" u="sng" dirty="0"/>
              <a:t>После очного контакта с медициной </a:t>
            </a:r>
            <a:endParaRPr lang="en-US" sz="2800" b="1" u="sng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4703" y="851031"/>
            <a:ext cx="8575706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 startAt="5"/>
              <a:defRPr/>
            </a:pPr>
            <a:r>
              <a:rPr lang="ru-RU" sz="2400" dirty="0">
                <a:solidFill>
                  <a:prstClr val="black"/>
                </a:solidFill>
              </a:rPr>
              <a:t>Электронная доставка  результатов анализов, обследований или посещения врача и др.  </a:t>
            </a:r>
          </a:p>
          <a:p>
            <a:pPr marL="457200" indent="-457200">
              <a:buFont typeface="+mj-lt"/>
              <a:buAutoNum type="arabicPeriod" startAt="5"/>
              <a:defRPr/>
            </a:pPr>
            <a:endParaRPr lang="ru-RU" sz="2400" dirty="0">
              <a:solidFill>
                <a:prstClr val="black"/>
              </a:solidFill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ru-RU" sz="2400" dirty="0" err="1"/>
              <a:t>Персонализованные</a:t>
            </a:r>
            <a:r>
              <a:rPr lang="ru-RU" sz="2400" dirty="0"/>
              <a:t> информационные материалы, рекомендации и напоминания о событиях, связанных со здоровьем   </a:t>
            </a:r>
          </a:p>
          <a:p>
            <a:pPr marL="457200" indent="-457200">
              <a:buFont typeface="+mj-lt"/>
              <a:buAutoNum type="arabicPeriod" startAt="5"/>
              <a:defRPr/>
            </a:pPr>
            <a:endParaRPr lang="ru-RU" sz="2400" dirty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ru-RU" sz="2400" b="1" dirty="0"/>
              <a:t>Электронные консультации </a:t>
            </a:r>
            <a:r>
              <a:rPr lang="ru-RU" sz="2400" b="1" u="sng" dirty="0"/>
              <a:t>со своим лечащим </a:t>
            </a:r>
            <a:r>
              <a:rPr lang="ru-RU" sz="2400" b="1" dirty="0"/>
              <a:t>врачом -  до-после-между «очными» визитам (платный абонемент).</a:t>
            </a:r>
          </a:p>
          <a:p>
            <a:pPr marL="457200" indent="-457200">
              <a:buFont typeface="+mj-lt"/>
              <a:buAutoNum type="arabicPeriod" startAt="5"/>
              <a:defRPr/>
            </a:pPr>
            <a:endParaRPr lang="ru-RU" sz="2400" dirty="0"/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ru-RU" sz="2400" dirty="0"/>
              <a:t>Дистанционный мониторинг пациента и контроль проводимого лечения (платный абонемент).</a:t>
            </a:r>
          </a:p>
          <a:p>
            <a:pPr marL="457200" indent="-457200">
              <a:buFont typeface="+mj-lt"/>
              <a:buAutoNum type="arabicPeriod" startAt="5"/>
              <a:defRPr/>
            </a:pPr>
            <a:endParaRPr lang="ru-RU" sz="11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>
              <a:buFont typeface="+mj-lt"/>
              <a:buAutoNum type="arabicPeriod" startAt="5"/>
              <a:defRPr/>
            </a:pPr>
            <a:r>
              <a:rPr lang="ru-RU" sz="2400" dirty="0"/>
              <a:t>Получение второго мнения (платно и дистанционно)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55299" y="1291210"/>
            <a:ext cx="34451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Повышение качества услуги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71073" y="2708920"/>
            <a:ext cx="2626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Вовлечение пациента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12360" y="4400288"/>
            <a:ext cx="11769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Платные</a:t>
            </a:r>
          </a:p>
          <a:p>
            <a:r>
              <a:rPr lang="ru-RU" sz="2000" b="1" dirty="0">
                <a:solidFill>
                  <a:srgbClr val="C00000"/>
                </a:solidFill>
              </a:rPr>
              <a:t> сервисы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3382493"/>
            <a:ext cx="9108504" cy="457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913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www.quaer.ru/_pu/0/s213903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929066"/>
            <a:ext cx="4286250" cy="2847976"/>
          </a:xfrm>
          <a:prstGeom prst="rect">
            <a:avLst/>
          </a:prstGeom>
          <a:noFill/>
        </p:spPr>
      </p:pic>
      <p:pic>
        <p:nvPicPr>
          <p:cNvPr id="118788" name="Picture 4" descr="http://kak-vylechitsia.ru/wp-content/uploads/2013/11/kakoy-vrach-lechit-gemorroy-bez-operatsii-na-lyuboy-stadi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214422"/>
            <a:ext cx="4619625" cy="3048001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9436" y="232831"/>
            <a:ext cx="8363938" cy="747897"/>
          </a:xfrm>
        </p:spPr>
        <p:txBody>
          <a:bodyPr>
            <a:noAutofit/>
          </a:bodyPr>
          <a:lstStyle/>
          <a:p>
            <a:r>
              <a:rPr lang="ru-RU" sz="3200" dirty="0"/>
              <a:t>Телемедицина пациент-врач давно существует </a:t>
            </a:r>
            <a:br>
              <a:rPr lang="ru-RU" sz="3200" dirty="0"/>
            </a:br>
            <a:r>
              <a:rPr lang="ru-RU" sz="3200" dirty="0"/>
              <a:t>(в стихийном, неорганизованном формате)!</a:t>
            </a:r>
          </a:p>
        </p:txBody>
      </p:sp>
    </p:spTree>
    <p:extLst>
      <p:ext uri="{BB962C8B-B14F-4D97-AF65-F5344CB8AC3E}">
        <p14:creationId xmlns:p14="http://schemas.microsoft.com/office/powerpoint/2010/main" val="1925834853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http://masterservis24.ru/uploads/posts/2014-01/1389550076_mon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0615"/>
            <a:ext cx="5616624" cy="374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960" t="11151" r="65121" b="21651"/>
          <a:stretch/>
        </p:blipFill>
        <p:spPr>
          <a:xfrm>
            <a:off x="3779912" y="2492896"/>
            <a:ext cx="1575448" cy="265338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8840" t="5900" r="8000" b="14300"/>
          <a:stretch/>
        </p:blipFill>
        <p:spPr>
          <a:xfrm>
            <a:off x="611560" y="2492896"/>
            <a:ext cx="3456384" cy="2653386"/>
          </a:xfrm>
          <a:prstGeom prst="rect">
            <a:avLst/>
          </a:prstGeom>
        </p:spPr>
      </p:pic>
      <p:pic>
        <p:nvPicPr>
          <p:cNvPr id="5" name="Picture 4" descr="http://img.allo.ua/media/catalog/product/cache/1/image/9df78eab33525d08d6e5fb8d27136e95/h/o/honor_3c_lite_black_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4624"/>
            <a:ext cx="3096344" cy="5934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23" y="650691"/>
            <a:ext cx="2657157" cy="472383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128" y="-27384"/>
            <a:ext cx="562002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Специальный медицинский мессенджер, обеспечивающий постоянную связь пациента </a:t>
            </a:r>
          </a:p>
          <a:p>
            <a:r>
              <a:rPr lang="ru-RU" sz="2000" b="1" u="sng" dirty="0"/>
              <a:t>со своим лечащим врачом </a:t>
            </a:r>
            <a:r>
              <a:rPr lang="ru-RU" sz="2000" dirty="0"/>
              <a:t>(вне зависимости от </a:t>
            </a:r>
          </a:p>
          <a:p>
            <a:r>
              <a:rPr lang="ru-RU" sz="2000" dirty="0"/>
              <a:t>местонахождения врача и пациента)</a:t>
            </a:r>
          </a:p>
          <a:p>
            <a:endParaRPr lang="ru-RU" sz="800" b="1" dirty="0"/>
          </a:p>
          <a:p>
            <a:r>
              <a:rPr lang="ru-RU" sz="2000" b="1" dirty="0"/>
              <a:t>Главный принцип: </a:t>
            </a:r>
          </a:p>
          <a:p>
            <a:r>
              <a:rPr lang="ru-RU" sz="2000" dirty="0"/>
              <a:t>пациент спрашивает, когда есть вопрос, </a:t>
            </a:r>
          </a:p>
          <a:p>
            <a:r>
              <a:rPr lang="ru-RU" sz="2000" dirty="0"/>
              <a:t>врач отвечает, когда есть возможность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" y="2492896"/>
            <a:ext cx="9180512" cy="151216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algn="ctr"/>
            <a:r>
              <a:rPr lang="ru-RU" sz="2400" b="1" dirty="0"/>
              <a:t>Полностью готовый сервис (платформа), к которой можно подключиться без всяких начальных затрат и внедрения </a:t>
            </a:r>
          </a:p>
        </p:txBody>
      </p:sp>
    </p:spTree>
    <p:extLst>
      <p:ext uri="{BB962C8B-B14F-4D97-AF65-F5344CB8AC3E}">
        <p14:creationId xmlns:p14="http://schemas.microsoft.com/office/powerpoint/2010/main" val="240035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8437" r="50000" b="83187"/>
          <a:stretch/>
        </p:blipFill>
        <p:spPr bwMode="auto">
          <a:xfrm>
            <a:off x="1" y="6023738"/>
            <a:ext cx="9144000" cy="86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611776" y="6279703"/>
            <a:ext cx="342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Black" panose="020B0A04020102020204" pitchFamily="34" charset="0"/>
              </a:rPr>
              <a:t>www.medsenger.ru</a:t>
            </a:r>
            <a:endParaRPr lang="ru-RU" sz="2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8001" t="11729" r="9680" b="22699"/>
          <a:stretch/>
        </p:blipFill>
        <p:spPr>
          <a:xfrm>
            <a:off x="683568" y="1052736"/>
            <a:ext cx="7559086" cy="4816952"/>
          </a:xfrm>
          <a:prstGeom prst="rect">
            <a:avLst/>
          </a:prstGeom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89436" y="34396"/>
            <a:ext cx="8363938" cy="74789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/>
              <a:t>«Пульт управления»</a:t>
            </a:r>
          </a:p>
          <a:p>
            <a:r>
              <a:rPr lang="ru-RU" sz="3200" dirty="0"/>
              <a:t> взаимодействием врачей и пациентов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3212976"/>
            <a:ext cx="792088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-36511" y="2087028"/>
            <a:ext cx="9180512" cy="2206068"/>
          </a:xfrm>
          <a:prstGeom prst="rect">
            <a:avLst/>
          </a:prstGeom>
          <a:solidFill>
            <a:srgbClr val="24A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Дистанционное консультирование лечащим врачом может быть предложено пациентам в качестве дополнительной платной  услуги.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Канал связи между пациентом и врачом активируется в кабинете администратора ЛПУ.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/>
              <a:t>По завершении абонемента у пациента не остается никаких личных контактов врача.</a:t>
            </a:r>
          </a:p>
        </p:txBody>
      </p:sp>
    </p:spTree>
    <p:extLst>
      <p:ext uri="{BB962C8B-B14F-4D97-AF65-F5344CB8AC3E}">
        <p14:creationId xmlns:p14="http://schemas.microsoft.com/office/powerpoint/2010/main" val="514305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02578"/>
            <a:ext cx="864096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dirty="0">
                <a:solidFill>
                  <a:prstClr val="black"/>
                </a:solidFill>
              </a:rPr>
              <a:t>Мировой рынок </a:t>
            </a:r>
            <a:r>
              <a:rPr lang="ru-RU" sz="2400" dirty="0" err="1">
                <a:solidFill>
                  <a:prstClr val="black"/>
                </a:solidFill>
              </a:rPr>
              <a:t>mHealth</a:t>
            </a:r>
            <a:r>
              <a:rPr lang="ru-RU" sz="2400" dirty="0">
                <a:solidFill>
                  <a:prstClr val="black"/>
                </a:solidFill>
              </a:rPr>
              <a:t>, согласно новому отчету </a:t>
            </a:r>
            <a:r>
              <a:rPr lang="ru-RU" sz="2400" b="1" dirty="0" err="1">
                <a:solidFill>
                  <a:prstClr val="black"/>
                </a:solidFill>
              </a:rPr>
              <a:t>Allied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Market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err="1">
                <a:solidFill>
                  <a:prstClr val="black"/>
                </a:solidFill>
              </a:rPr>
              <a:t>Research</a:t>
            </a:r>
            <a:r>
              <a:rPr lang="ru-RU" sz="2400" b="1" dirty="0">
                <a:solidFill>
                  <a:prstClr val="black"/>
                </a:solidFill>
              </a:rPr>
              <a:t>,</a:t>
            </a:r>
            <a:r>
              <a:rPr lang="ru-RU" sz="2400" dirty="0">
                <a:solidFill>
                  <a:prstClr val="black"/>
                </a:solidFill>
              </a:rPr>
              <a:t> оценивается в $10,5 </a:t>
            </a:r>
            <a:r>
              <a:rPr lang="ru-RU" sz="2400" dirty="0" err="1">
                <a:solidFill>
                  <a:prstClr val="black"/>
                </a:solidFill>
              </a:rPr>
              <a:t>млрд</a:t>
            </a:r>
            <a:r>
              <a:rPr lang="ru-RU" sz="2400" dirty="0">
                <a:solidFill>
                  <a:prstClr val="black"/>
                </a:solidFill>
              </a:rPr>
              <a:t> (данные 2014 года) и ожидается, что в 2015 — 2020 годах он вырастет на 33,5%. </a:t>
            </a:r>
          </a:p>
          <a:p>
            <a:pPr fontAlgn="base"/>
            <a:endParaRPr lang="ru-RU" sz="2400" dirty="0">
              <a:solidFill>
                <a:prstClr val="black"/>
              </a:solidFill>
            </a:endParaRPr>
          </a:p>
          <a:p>
            <a:pPr fontAlgn="base"/>
            <a:r>
              <a:rPr lang="ru-RU" sz="3200" b="1" dirty="0">
                <a:solidFill>
                  <a:prstClr val="black"/>
                </a:solidFill>
              </a:rPr>
              <a:t>Основную долю рынка занимают системы мониторинга кровяного давления, за ними следуют устройства контроля сахара в крови и сердечной деятельности. </a:t>
            </a:r>
            <a:endParaRPr lang="ru-RU" sz="2400" b="1" dirty="0">
              <a:solidFill>
                <a:prstClr val="black"/>
              </a:solidFill>
            </a:endParaRPr>
          </a:p>
          <a:p>
            <a:pPr fontAlgn="base"/>
            <a:endParaRPr lang="ru-RU" sz="2400" dirty="0">
              <a:solidFill>
                <a:prstClr val="black"/>
              </a:solidFill>
            </a:endParaRPr>
          </a:p>
          <a:p>
            <a:pPr fontAlgn="base"/>
            <a:r>
              <a:rPr lang="ru-RU" sz="2400" dirty="0">
                <a:solidFill>
                  <a:prstClr val="black"/>
                </a:solidFill>
              </a:rPr>
              <a:t>Основными сдерживающими факторами рынка являются невысокая точность приборов, технологическая неразвитость в небогатых странах, существующие неопределенности и запреты в государственном регулировании и слабая восприимчивость старшего поколения к новым технологиям.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88640"/>
            <a:ext cx="63594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prstClr val="black"/>
                </a:solidFill>
              </a:rPr>
              <a:t>Мировой рынок </a:t>
            </a:r>
            <a:r>
              <a:rPr lang="ru-RU" sz="4400" b="1" dirty="0" err="1">
                <a:solidFill>
                  <a:prstClr val="black"/>
                </a:solidFill>
              </a:rPr>
              <a:t>mHealth</a:t>
            </a:r>
            <a:endParaRPr lang="ru-RU" sz="4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35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36" y="-27384"/>
            <a:ext cx="8363938" cy="747897"/>
          </a:xfrm>
        </p:spPr>
        <p:txBody>
          <a:bodyPr>
            <a:normAutofit fontScale="90000"/>
          </a:bodyPr>
          <a:lstStyle/>
          <a:p>
            <a:r>
              <a:rPr lang="ru-RU" dirty="0"/>
              <a:t>Мониторинг давления </a:t>
            </a:r>
          </a:p>
        </p:txBody>
      </p:sp>
      <p:pic>
        <p:nvPicPr>
          <p:cNvPr id="1026" name="Picture 2" descr="https://www.medarhiv.ru/img/ANDton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3810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motto.net.ua/old_site/img/valentine/1296912986_F1E5F0E4F6E5202D20EEE1EBE0EAEE2E2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50069"/>
            <a:ext cx="4464496" cy="27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0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2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4" descr="data:image/jpeg;base64,/9j/4AAQSkZJRgABAQAAAQABAAD/2wCEAAkGBxAQEBUQDxQPEBAVDw8UEBAOEBQUDw4UFBQWFxUUFBQYHSggGBolGxQUIjEhJSkrLi4uFx8zODMsNygtLisBCgoKDg0OGxAQGiwkHyYsLCwsLCwuLCwsLCwsLCwsLCwsLCwsLCwsLCwsLCwsLCwsLCwsLCwsLCwsLCwsLCwsLP/AABEIAMoA+gMBEQACEQEDEQH/xAAcAAEAAQUBAQAAAAAAAAAAAAAAAQIEBQYIAwf/xABSEAABAwIDAwQIEgcGBwEAAAABAAIDBBEFEiEGBzETQVFhIjVxdJGhsbIIFBclMlJTcnOBkpOzwdHS0/AVFiRCVGS0I2KCg5ThNENEY4SiwjP/xAAaAQEBAAMBAQAAAAAAAAAAAAAAAQIDBAUG/8QAOxEBAAEDAQQGBggGAwEAAAAAAAECAxEEEiExQQUTUWGRoRRxgdHh8BUiMlJUY7HSM0KSk8HxBlNiRP/aAAwDAQACEQMRAD8A+4IJQEBAQEBAQEBAQeVTUxxNL5XsjaOLpHBrR3SUGCl27wlvGuoj72djvNJRcLSTeXgzeNZEfeskd5rSiLR+9zAxoavwU1R+Gg8/VgwP+Kd/pqj7iCRvfwL+KP8Apqj8NB6M3tYGf+rA7sFQPKxDC5j3m4K7hWRfGyQeVqC6i2+wh3Cuox76ZrfOsi4ZPD8eo6k2p6mlnPRDPG8+BpKIyKAgICAgICCEBAQFVSoggICAgICAgICDAbbbTR4ZSOqJNTwjZexe7mH58ao5b2p2vrMRlMlRI7LfsY2kiNg6APtTIwBKghBKCrJ1jwj7UDJ1jwhBS4fGghAQVNeRwJFjcW5rIPs25veTMJG0NdI+WNxAillcXSREmwBcdS25AseHNpwqvvaiCAgICAgIIQEBBKAgICAgICAgICD4V6JCudmp4Qexs9zhzEi1j/7K8l5PiKiCAgICAgICAgILnDZSyZjhoc4FxxsdD4ig7MwKpMtLDKeL4InHuuYCUkXyAgICAgIIQEBBKAgICAgICAgICDnr0RT71UQ6A4eFsZ+tXkrD7Nbn62vpIquOekYyVrnNbIZM4AcW62YRzJhjllPUExD+IoflTfcUMweoJiP8RQ/Km/DQyeoJiP8AEUPypvw0Mo9QTEf4ih+VN+Ghk9QTEv4ig+XN+GqZR6guJe70Hy5vw0MoO4bEvd8P+cm/CTBl4T7j8QYzlHVGHBgtdxlntqbDhF0kK7KbUPT1CMU93w752f8ABTBtQ0jaHZ6XDa70pO6N8jHQkuhLiw5w1wsXAHg4cyxZQ6t2NeHYfSka/s0I+MNAPjBVkZlQEBAQEBAQQgIJQEBAQEBAQEBAQc7eiGP7awf3R42M+xXkry2W20roKKCCPkDHG13J54iXC73E65hzlfQaTo21ds01znMuO5VirDM+qXivTTfMn7y3fRFnv8fgw2wbzMV6ab5k/eT6Is9/j8F25VeqZin8t8yfvK/RFjv8fgbco9U7FP5b5k/eT6Hs9/j8E6yUeqfin8t8yfvJ9D2e2fH4G3J6p+Kfy3zJ++n0PZ7/AB+Btnqn4p/LfMu++n0PZ7Z8fgbal28fEnNyltIW6diYHW04fvqx0TaicxM+PwJqy9m7ycT6KX5l331Poiz2z4/A23zLbPFJavE3zz5OUc6nzZAQ3sY2AWBJ5gvB1timxfqt08Ix+kS67c5piXT+wIthlN8A3xkrmlmz6gICAgICAgIIQSgICAgICAgICAg5z9EGf28e8Z5gV5Kp2Ww3PRQutxYfOK+u0F2I09ET2PK1FWLksi7CepdvW0tW2p/RPUr1lJtoOF9SdZSbak4V1K9ZSbaP0V1K9ZSbZ+iupTrKTbT+iepOtpNtWzCepSb1JtvePCOpYzfiDbfN9sYcmJvb0Op/HHGfrXyfSVW1qap9X6PT005tx883UuxQth1Lb+FhPhaCuGW5m1AQEBAQEBAQQglAQEBAQEBAQEBBzn6IRlq9p6Y2Hudja3iV5K2vYGiDsMpjbjEfPcva093FuI7nkaiM3Jb1huAwyRNcWNvlFyS7U/EV8xOr6Qv6i9sX5ppprmmI2aZ3R63oW7FrYpmac5jPGVz+rEHtGeF/2rPa6T/Fz/RSy6mz9zzlB2Xg9oz5T/tTa6T/ABc/0UnUWfueco/VaD2jPlP+1NrpT8XP9FB1Nn7nnJ+q0HtGfKf9qbfSn4uf7dJ1Fn7nnJ+q0HtGfKf9qbfSn4uf7dB1Fn7nnK2GDUdteSbr+9I4HypFfSk//XP9uhatNZpnE0ecvRmB0rgSwRutxySONtbdPd8C06nVdKae1Vd9Jzs78bFMZKdPYmcbHnLEOwvK4tI4Hj0jmK+k0fSNOrsU3qefLsnnHsl5l2zNuuaZfCt5seXGph10n0ES4tTObmXoafdbh0vsV2upO9IPMC0S3M0oCAgICAgICCEEoCAgICAgICAgIOdfRDn9vZ8Ez61eSvoO7eC+E0h/7H/25d1uvFMPNu0/XltdNiDoW5OSe63O0x2Pcu4HxLw/Qtbbu3KrU25iqqat81Z3+qHVRqLcURExO6MclZx13uEvhi/EWz0fpL8rxr/ay9Jtd/l71B2hd7hN4YvxFfRuk/yvGv8AanpNrv8AL3qf1jd7hN4YfxFfRek/yvGv9p6Ta7/L3n6yH3Cbww/iJ6L0n+V41/tPSbPf5e8/WN3uE3hh/ET0XpP8rxr/AGnpNrv8ves56uKT2VLKensoxm6nWl14nj0lPRuko/6vGv8AatWqtVcc+XvXEFe1uYMp5WZvZdlHa9ybkcoeck3tzrRqND0hetzbq6uIndumr9pGptROd/l70RQk6nVxN3HpP2c3xL2rFmjT2qbVvhEY+PrnjLjrqmuqapc9b222x2bu0f0ES0XJzU7LH2XSOxo9b6XvWDzAtctrMqAgICAgICAghBKAgICAgICAgICDnP0Q3bBvwMfkKqvrW6+AHBqPvcec5Zbcw56rcTOWyOpm9az6ycbmHVU83k+lZ1fGSkXbi9VbeMlLHzG3dW2m7XzhhNqjlLxkiA5mOHVxC2U1TPbDCaYjsl4PibzAjulbIqnmwmmOSkRK7SbL0bEsZqXZe0cKwmpdldRxLVNTKIc274xbHpv/ABPoIlz1cXXajFLo7Y/tfS96w+YFjLYzCAgICAgICAghBKAgICAgICAgICDnL0Qp9cW/Ax+Qqq+x7rh6zUXezfKVJYtme1YTcmnik0RKxqZmM9lf5Jt4eClOqjgvUTPB5RzwvNg4dy4BWc6mYjcnUdsKZn5dWBr+oOaSQtXpdU8WyLFKuMBwuWlvU7TyXuttF+ueG9hVaoji9GxDmF/z3FartfNKaKDICbWA+LVZ0X4ljXZlU2Jbdpo2cPdjFhMrsuZd9Itj03cpPoY1rdFO6HRex3a+l71h8wKSyZhAQEBAQEBBCAglAQEBAQEBAQEBBzj6IXti34GPyFVW1bIbWmDC6URusWQNa4HUcTxBXn4rpvTNM8XTEUdXvbds/vDp6hwintDIdA4n+xceYXOrSevTrXVNNU05w5pxltzitEVQYeZaso2ewzIGDoHVpwV2aJNqVVlnFOOCZBGOZbNqecMcQrCsUx2GVYCzY8VQChEOYN9nb6b3tL9CxRsdE7Hdr6XvWHzAgzCAgICAgICCEBBKAgICAgICAgICDm/0Qp9cm/AR+Qqryaxh2IlsDG34NAslNrM5ZbX1cPoWyey9FUULKyrnniMlTyLBG6MNu6QRsHZNJJJP5suS/wBITYvdXTEbozPhljTRmGVftDUYJVelZC+poiA6HlD/AGgYdOxdzEEEFvDgdLrq0kWek7M3bU4qicT2eHf2lWbc4ng3DENr4PSJrKaSMjPEwcqDZjnuAyyNBBbx43sOOo48tOlvRe6qqmc8fXHc229iqd8p2M2mdXF9wAGta6wYRo8NLQXXIuOyBtx0I51u1elq08RVPCSqKY3Z3tpsuWLjXhNlsi4mEhZxcTCS4AXNgBxJ4BbIrTDTdpt4FPTtLadzZZLO7L/lx2vr/eOmgC57uqjhRvl0UWOdW5zltniT6rEZJ5CS95hJJ6o2DwaLdYmZozPFhcxtbow6p2MPrdS96w+YFta2ZQEBAQEBAQQgIJQEBAQEBAQEBAQc2+iDPrmPgYvIqrRKBrn5I2DM5xaxjR+85xs0a6akhdFGMMX0vZzF62jpRTSUFY/k5XuzsfIxt3PDhmAFrhw0dfotxXi67oerU35u03YjMRumM8Nzos36KIxVGWD2mlr6yU1ckE7YuRaY7EyMiga24JeOrM4k63Juvc6J01rRWYtU1RM5zM8MzPziHPdr253IwvD6uzHmGR0LuRkIYWl0kQe192szXdcDTur2J1NH2dqInvaJjsb7g8xhzAUz6cjjyjoy9wuACXAgDVzdNLZhx0WjU3qbmM1xMd2WEUTC8/WGV98r3AHiGvPZd086lGmt7pmmPAqqntXWH4pKwgtc7uEktPdC23dLau07NUe9qiuqmd0tkn2zpIYuVqn8jawykEl56GAau/PdXzOr0V3TT2xyn4O61cpuet8q2y3hvrCWMcYqXgGA6vtfV55+A04d1cOzXV9rwdtOzTG7xai2USuBObKAQLm5dre+vQD4030RiOLZFEVTEzwa5jv/ABRFwbCEacNGNC7tP/Dj2/q5r8/X8HWexJ9baTvSDzAtzSzaAgICAgICCEBAQEEoCAgICAgICDmr0QJ9df8AJi81F5PHZjdzU1UMUrXxsa+Nr2lwu4X6LP8AsXNc6RptbtnOO9vp021GZqx7G1N3VVtgDWaDUD+1IaTqSBymnxLG30vFU/w/OPcTp6eVXl8VbN1Ex0krCRwsGP4WtbV/Rp3F3UdIxytx8+xqmzjmvYd1TABepkuB2Jaxwy6W07PTTRWrpC5PCmlOqpUVO65rhY1dWeHOTw4HV3NzLGNfc+7SvVUrUbp2N9hVVTO4LeQrONdcnjTDGbVK1rNh6qA2ikxGpGV2rDCBfSw7OYG2pubc3ApVqaquUR7ZSLcNExfAMVYM1VBVENv2Ra57G9Ju24A0WvFUpwYIPc3iNOvpWmqIyziZhcU2IuF72sfbdRv9mq1VWol0WrsxxWFZLmmLve+IBb7cYpw03ZzU662EN8Moz/JweYFm1s6gICCEBAQEBAVUQEBRBAQEBBKAgIOZ9/59dj8DF5gReT7Ju8gaMKonWFzSQ3NtdWrxdREdZU30VTs4bDW1BZyYGgc+xIbck5hYHTQWz3PUF32d1qlbVEVzVnlHz7eG5FawB2nOL26FldiKZzDVbqzDxZI0SMa6935sulwbC+uq5qomu7biKpjfM4jniOe/h+rC7dptzFM8Z4eyMvNrACGhzpLi9z0A26NNQUxNm51U5ndnMzHqwmnt1UUztVTPrTO4sbmN7Ai/RxsprL027FVVM4n4um3Rt1xSmaqiuxrLlziNMtjY3F/EuT02KL1uiiqqra4xMcpzv7sY4djZGnq2apmIjC7fT3Go6V7lFcQ4qofMq/BKKfDZKyWnhMr5SHTBjQ8kyFhIIGhtbXjdcU3qup62eOf84fTRpLU62NLERiaezf8AZznPa+bY1sVEOzp6qBzSPYTzMZIy4uBoLHxL26dPbrpiaKsZ5T+j5a7XVbrqonfiZjMc8c2l1MPJyFlwbHiCHA6dINiuWqnZnDKJzGXXW74+tVF3lT+YFiylsCIICAgKqICCEBAQEEoCAgICAoggIOZd/h9d39UUP0bUV9i3dOc7DKMdkAKSHjoD2PMvL1FmdqZbqKoiG0StNx2JdYaHKCRcg28IB+IdCzsXK4pinMbu2JYc54+yVDYySSc3H94K1ZqqzM5ZU4iMQprKRjwCQ+4DwCziA4WcPjCRbirj2Y8WM4zFWN8cE0FMyO4aJCTqXSm7j0C/1JFqKeefXMzPmymuZ5Y9UY/RcVcDZI3McCWkagGx48xSq1Rcp2auElFyqiqKqeMLKgw6KJ4e1sxdbKDIS7KOHxdCWdFZtVbdPHGOMzu9rO7q7tynZq4eqIZZ7rDgTrzC67KYhzS1OfZKmAyt9NiPPm5EyyGC+bN/+d7WusadPRHuzOPB3VdLamY4xnGM7NO1jGPtYzw73z/ajYZrBJLFE2Q57gOzNdzdI/OvUuvZ3boeXmc8XxzGYslS9uUMs62UagWA4Fam2HWG7w+tNF3lT+YFWTYkBAQQgICAiiAgIggICAglAQEBAQcx7+T68SfBw/RMUH3bd0wDCaLvKn8wLRciMpDYCQufYqnfELNVMcZUPcpEdrZCjlB0qzMRG9JmI4oMixjeyiYmNz0D1tohjKtrlsxKKg9bKIYy8TVx+3Z8oLfsy0Tcp7VE0DZG8xB6OBWUVTEseLlvezSCHGaljdB/YEf4oIyfGSsa5zU3UcHR+7rtTRd5U/mBYs2xIIQEBARRAQEEICCUBAQEBEEBAQEHMW/c+vMvvIPoWKEvvO70+tND3lT+YFyXqt5TCyxfHBFVPY+KZ7Q2Oz44HPFyBdugPT4iu3T3LcWYia4id+6ZiP1lx3aKutzszMYjhEyv9n6uSWASSNMYc53JscLPa29hcc3OtWq2JufU39/KXRpYri39b2epjNtMQkhbHyebVzs/Jua2RzWi+RjnaNLjlbm5g4kagLgvzRRXRNzhv+DVqqqYmmauG9bbH4jNLnz8oYwW5DOWOmaCxl2vcwkOOflDfoI6llYim5cmq19nHfx9vcx09ea5mifq48/9LvbWef0k8Uufls0WXIQHWD25rX/u3Xo0W8b3TVXE7mp1+I1hFOIDViQvYJxZ2UgkZhdw1Fs2uvAa62PbdtW4piaZz882mJh9P9MLnptrVW52GNRZAxskDHuOVzpSzKxt9dQMzXX5+i630xRjEzGWqYq4733nYiXNhtIdDekgOnA3YForjeyiXPW+3t5Ue8pv6eNapb6ODoPd32pou8qfzAjNsSAgIogICCEBUEBAQEBAUEoIQSgICDmDfr25m95B9DGokvt2wNQBhVGL6+kqccefIPz8S03LMzOSKoZWRwd7Lk3HmLmk+UKzY54SK+9Q+qsbdhz8507i2U2u4mvvWlTUtdoWsfrwfqAerRbosy1zch5xThosGsaOhmgv02AWym0xmtS+q6PGdF0U25w0zVvegqz+XX+rueNSLVXHcbcPUVB5rfGspoYbSqMD2kXyR9ixmKu0zSyVNJpbsR0Bp0stFVLKJhzXvqN8bqPe039PGtFXF1W5zDoXd12poe8qfzAo2NhRRAQFQQEBAQEBAQEBAQEBAQEBBy/vz7dT+9p/oI1ikvo2x2LtZQUrbtNqaEa81mi/H6l2RbmqmPU5pnEs7NiZvYiJr7AjOTwPA69S1zTNPHOPVC01U1cJhj5MYfmyjkyS4BobkdcnQW0vfgt9FNMxnexqzHY9nTVfPFLbnPIjTu6fUs6eqYTMrH9NOJsMpJ4ANYSb9AA1+Jb4opiMyxzKZMWc0XdlAva+VuW/Re3Hq4rOmmirhLGcwuqOsllF425gOJDWgA/GubUavSaaqKb1yKZnfvnkxzK4lrJI7co0NBNgSGa9WnOmn1Wl1NU02bkVTG/ETySZmHvT4nmFxa3cH1rpqssdtfU+KD8gfUtVWnXbc+725s+M1Duqm/p4l516nZrw77H2IdG7uu1FF3lT+YFqbmxKqICAgICCEBAQSgICAgICAoCAgIOXt+R9eqjuU/8ATxIkmEYq5sEbL2HJMGpcAAB3F6NE/Vj1OWqN8troK41Ra11TDC7KczXtzXBHGO47I3tcG3HjouquI1ERiN8cs49u6eDljNiZxGYla4XWGPEo4i9kmWoaM0WXI7hw0HjGhBWvY/lmGddczb2ofboZmZhlBHYuvYg34dZXn1UzFMzLZExtRh8CwHExI4tNyXNj7FoJc+POwyta1pDnOyXNmkEtDgCLrvuVTER8+rzWIXbcRjELnt7FoYWSEtkaHP5JmRgJkILuWzOsADZrjo3sRIqqmqM/4+eBswzWwW0ELGyCVwbq5xuQMrcrQXG+i+Y/5Jpq7mooriiao2dndjjMzu4Tv/3nc0TGJXO2W01M+Nggka8iQEhp1tlcLm1tOC2f8d0N/T6uquu3NNOzjfjfOY7MdnxJpytNn8cswyOdcMc1vJhhLjm1BBF78XdzKV9nsRVMxjjzct6mcxC5xrHo+WHJgtBjYXA6ODjckOFtCBl61bVExTirtbpnaiJfINuKjlMQlf08j4omD6l4eujF+r2fpD0NP/Dj55uod3Xamh7yp/MC5W9sSKhAQFQQEBAQEEqAgICAgIggICAg5b339u6n/I/p4UJafHXlrQ2xNhb2X+y3038RjDXNGVZxR3R4/wDZZek9ybAMTPR4xp4k9J7vnwOrVDGHjhcf4vsVnVZ4wkWohQMTPRz3486eld3z4L1b1qMclkIMjpJCAQDJK5xAPMCeCRqojhT8+B1feoGKno7vZcVlGs/8p1StuMO9r4HW+pZxrsfy+fwTqu97U+0UsesedhPEslLSe7YK/SH/AJ8/gxmxE8Ut2hdzsv09nx6724rOOksfy+fwOo72NrqnlpTIRYuy6XvwAH1Lhv3etuTXjGW6inZjDrbd12ooe8qfzAtTNsSKICAghAVBAQEBAuoF0C6oXUC6BdAugXQLoYc17/MPMeKul/dljicD71jWHzElJfM1ES0X6kBwsghBICCp7LdPxiyKoRBBXk0v9SLhQiPSnjLntaNSXAIOxtlqTkKGmh4ZKaFtuizBosmeGUzIYLoF0C6CboF0BESgIIsgWQEVCAgICAgIIVGlb0ti/wBKUw5O3piK5jv++Odl/IiS5nxPCpaeQxzMfG9pIIe0g6LHCLPKgWQEAhBFkCyImyKWQS1l+GqD6hun3ey1E7KqpYWU0bg4ZxYyuHAAdCsQsOh7ooqJUCyCbIJshl4V1ZHAwySuDGC2p5yeAA5z1ImWJj2uoifZub1ujeB5FDLMUlXHM3NE9kjeljgbdR6Cg97IJsoxLIFkCyGSyLksrkyjKEyZMoTJkyhMmTKEyZlGUJmVzLGY1glLUtPpmFk2n7zRmt1O4jwq5Gj1O7zBn8IXs97JbygqjD1e6zDCbtdOwdF2u8dgmBZO3WYd7rN8kfamEeTt1dDzTS/IH3kwYUepXRe7y/Nj7yYMKm7raDnmlP8AgH3kwYXEW6/Ded9Qe5lH2phWRpt2eEt4tqHe/kb9TEwNq2e2JwuI5o6VtxwfJ2Y8eniQbi2NoFhoBoAOAUN6rKFDMpyhEzJYIb0oCiCDD7VU4dTl5LxyThKDG/I8ZQ4EtdzGzig1Xl3ytL2RVtg1zTlzFkzXsDCXNy2JtfhYDoQeeFvdATNTwy+yDS278tzo0O16Ra5HT1IPooKCVVEBBCCUBEQiiAgIIKKpIVHk6nZ7VnyQqrFYlCwcGtHcaEGFe0dA8CqPJzQqKbDyqCsAIPViDLYU834nwqSsM6FBKIqUBARBFEQQEBAQE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blog.explay.ru/wp-content/uploads/2012/08/Advance414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387" y="792220"/>
            <a:ext cx="3269502" cy="3269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97" y="1213440"/>
            <a:ext cx="1296711" cy="23070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49888"/>
            <a:ext cx="1368151" cy="2434168"/>
          </a:xfrm>
          <a:prstGeom prst="rect">
            <a:avLst/>
          </a:prstGeom>
        </p:spPr>
      </p:pic>
      <p:sp>
        <p:nvSpPr>
          <p:cNvPr id="11" name="Выгнутая влево стрелка 10"/>
          <p:cNvSpPr/>
          <p:nvPr/>
        </p:nvSpPr>
        <p:spPr>
          <a:xfrm>
            <a:off x="1289932" y="2852936"/>
            <a:ext cx="1152128" cy="29342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7092279" y="2852936"/>
            <a:ext cx="1080120" cy="293423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0917" y="637998"/>
            <a:ext cx="4105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Однокнопочный тонометр с </a:t>
            </a:r>
            <a:r>
              <a:rPr lang="en-US" dirty="0"/>
              <a:t>SIM-</a:t>
            </a:r>
            <a:r>
              <a:rPr lang="ru-RU" dirty="0"/>
              <a:t>картой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97536" y="620688"/>
            <a:ext cx="263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Мобильное приложение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5575" y="3138392"/>
            <a:ext cx="4503349" cy="923330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Автоматическая доставка результатов</a:t>
            </a:r>
          </a:p>
          <a:p>
            <a:r>
              <a:rPr lang="ru-RU" dirty="0"/>
              <a:t>Особенно удобно для пожилых пациентов! </a:t>
            </a:r>
          </a:p>
          <a:p>
            <a:r>
              <a:rPr lang="ru-RU" dirty="0"/>
              <a:t>Не требует смены привычек 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49371" y="3365376"/>
            <a:ext cx="2622834" cy="1477328"/>
          </a:xfrm>
          <a:prstGeom prst="rect">
            <a:avLst/>
          </a:prstGeom>
          <a:solidFill>
            <a:schemeClr val="bg1">
              <a:alpha val="81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Оперативно напоминает</a:t>
            </a:r>
          </a:p>
          <a:p>
            <a:r>
              <a:rPr lang="ru-RU" dirty="0"/>
              <a:t>о приеме лекарств и </a:t>
            </a:r>
          </a:p>
          <a:p>
            <a:r>
              <a:rPr lang="ru-RU" dirty="0"/>
              <a:t>измерениях давления  </a:t>
            </a:r>
          </a:p>
          <a:p>
            <a:r>
              <a:rPr lang="ru-RU" dirty="0"/>
              <a:t>Удобно для более </a:t>
            </a:r>
          </a:p>
          <a:p>
            <a:r>
              <a:rPr lang="ru-RU" dirty="0"/>
              <a:t>молодых пациентов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19771"/>
          <a:stretch/>
        </p:blipFill>
        <p:spPr bwMode="auto">
          <a:xfrm>
            <a:off x="3833335" y="5013176"/>
            <a:ext cx="1765361" cy="69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937623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34925" y="260350"/>
            <a:ext cx="521745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4400" b="1" dirty="0">
                <a:solidFill>
                  <a:srgbClr val="FFFF00"/>
                </a:solidFill>
              </a:rPr>
              <a:t>Как это работает?</a:t>
            </a: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-387424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400" b="1" dirty="0">
                <a:solidFill>
                  <a:srgbClr val="FFFF00"/>
                </a:solidFill>
              </a:rPr>
              <a:t>      Мониторинг давления врачом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" b="19771"/>
          <a:stretch/>
        </p:blipFill>
        <p:spPr bwMode="auto">
          <a:xfrm>
            <a:off x="-36512" y="620688"/>
            <a:ext cx="9188915" cy="360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959913" y="971436"/>
            <a:ext cx="513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prstClr val="black"/>
                </a:solidFill>
              </a:rPr>
              <a:t>Еженедельный показ врачу динамических кривых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1520" y="3934123"/>
            <a:ext cx="8676456" cy="29238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Экстренные уведомления при:</a:t>
            </a:r>
          </a:p>
          <a:p>
            <a:r>
              <a:rPr lang="ru-RU" sz="2000" dirty="0">
                <a:solidFill>
                  <a:prstClr val="black"/>
                </a:solidFill>
              </a:rPr>
              <a:t>1. САД выше 180 или ДАД выше 110 мм </a:t>
            </a:r>
            <a:r>
              <a:rPr lang="ru-RU" sz="2000" dirty="0" err="1">
                <a:solidFill>
                  <a:prstClr val="black"/>
                </a:solidFill>
              </a:rPr>
              <a:t>рт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</a:t>
            </a:r>
            <a:r>
              <a:rPr lang="ru-RU" sz="2000" dirty="0">
                <a:solidFill>
                  <a:prstClr val="black"/>
                </a:solidFill>
              </a:rPr>
              <a:t> в трех последовательных измерениях за период  от 3 часов и более </a:t>
            </a:r>
          </a:p>
          <a:p>
            <a:r>
              <a:rPr lang="ru-RU" sz="2000" dirty="0">
                <a:solidFill>
                  <a:prstClr val="black"/>
                </a:solidFill>
              </a:rPr>
              <a:t>2. САД выше 220 или ДАД выше 120 мм </a:t>
            </a:r>
            <a:r>
              <a:rPr lang="ru-RU" sz="2000" dirty="0" err="1">
                <a:solidFill>
                  <a:prstClr val="black"/>
                </a:solidFill>
              </a:rPr>
              <a:t>рт</a:t>
            </a:r>
            <a:r>
              <a:rPr lang="ru-RU" sz="2000" dirty="0">
                <a:solidFill>
                  <a:prstClr val="black"/>
                </a:solidFill>
              </a:rPr>
              <a:t> ст. в двух последовательных измерениях</a:t>
            </a:r>
          </a:p>
          <a:p>
            <a:r>
              <a:rPr lang="ru-RU" sz="2000" dirty="0">
                <a:solidFill>
                  <a:prstClr val="black"/>
                </a:solidFill>
              </a:rPr>
              <a:t>3. САД менее 80 или ДАД менее 40 мм </a:t>
            </a:r>
            <a:r>
              <a:rPr lang="ru-RU" sz="2000" dirty="0" err="1">
                <a:solidFill>
                  <a:prstClr val="black"/>
                </a:solidFill>
              </a:rPr>
              <a:t>рт</a:t>
            </a:r>
            <a:r>
              <a:rPr lang="ru-RU" sz="2000" dirty="0">
                <a:solidFill>
                  <a:prstClr val="black"/>
                </a:solidFill>
              </a:rPr>
              <a:t> </a:t>
            </a:r>
            <a:r>
              <a:rPr lang="ru-RU" sz="2000" dirty="0" err="1">
                <a:solidFill>
                  <a:prstClr val="black"/>
                </a:solidFill>
              </a:rPr>
              <a:t>ст</a:t>
            </a:r>
            <a:r>
              <a:rPr lang="ru-RU" sz="2000" dirty="0">
                <a:solidFill>
                  <a:prstClr val="black"/>
                </a:solidFill>
              </a:rPr>
              <a:t> в трех последовательных измерениях за период   от 3 часов и более </a:t>
            </a:r>
          </a:p>
          <a:p>
            <a:r>
              <a:rPr lang="ru-RU" sz="2000" dirty="0">
                <a:solidFill>
                  <a:prstClr val="black"/>
                </a:solidFill>
              </a:rPr>
              <a:t>4. Отсутствие измерения АД (в ранее оговоренный положенный период измерения) длительностью более 10 дней</a:t>
            </a:r>
          </a:p>
        </p:txBody>
      </p:sp>
    </p:spTree>
    <p:extLst>
      <p:ext uri="{BB962C8B-B14F-4D97-AF65-F5344CB8AC3E}">
        <p14:creationId xmlns:p14="http://schemas.microsoft.com/office/powerpoint/2010/main" val="3748845857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1412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-92583" y="-2265"/>
            <a:ext cx="9329157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4400" dirty="0">
                <a:solidFill>
                  <a:srgbClr val="FFFF00"/>
                </a:solidFill>
              </a:rPr>
              <a:t>Мониторинг диабета.</a:t>
            </a:r>
          </a:p>
          <a:p>
            <a:r>
              <a:rPr lang="ru-RU" sz="4400" dirty="0">
                <a:solidFill>
                  <a:srgbClr val="FFFF00"/>
                </a:solidFill>
              </a:rPr>
              <a:t>Взаимодействие врача и пациента</a:t>
            </a:r>
            <a:endParaRPr lang="ru-RU" sz="4400" b="1" dirty="0">
              <a:solidFill>
                <a:srgbClr val="FFFF00"/>
              </a:solidFill>
            </a:endParaRPr>
          </a:p>
        </p:txBody>
      </p:sp>
      <p:sp>
        <p:nvSpPr>
          <p:cNvPr id="36868" name="AutoShape 4" descr="https://www.medarhiv.ru/main.php?cmd=picture&amp;action=Data100x100&amp;PictureID=9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AutoShape 4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6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8" descr="data:image/jpeg;base64,/9j/4AAQSkZJRgABAQAAAQABAAD/2wCEAAkGBhISEBAQEBIVFRAVFxQWEhQWFxQVFBQWFRsWFRYUFhgXGyYeFxojGhUVHy8gJCcpLSwsFR4xNTAqNSYrLCkBCQoKDgwOGg8PGiwiHyQpKSk0LC8pLDQsKSwvLykpKSw0LCopLywpKSwpLCksLCksLCksLCksLC8sLCksKSwpLP/AABEIASsAqQMBIgACEQEDEQH/xAAcAAEAAgIDAQAAAAAAAAAAAAAABQYBBwIECAP/xABEEAACAQICBgUHCQYGAwAAAAAAAQIDEQQhBQYHEjFBEyJRYXElNXKBkbGyMjNCUnOhorPBFCMkYpLCCENjgtHwFYPx/8QAGwEBAAMBAQEBAAAAAAAAAAAAAAEDBAIGBQf/xAA0EQACAQIEAgcFCQEAAAAAAAAAAQIDEQQFITESQRMyUXGRsdEGInKBwSMzNENSYYKSoUL/2gAMAwEAAhEDEQA/AN4gAAAAAAAAAAAAENrFrXQwcE60uvL5unHOc33Lku1vIhu2rJjFydkTIKroLaDQxEtya6Kb+TvNOMuxb2Vn4lpTIjJS1R3UpTpPhmrGQAdFYAAAMWMgAwDIAMAAAyAAAAAAAAAAYYBr3aHtVhgpSw1BKeKst5vOFK6urr6UrWduGav2GosLpSricRKrVlKc2nKU53fDwWS5JcEfbX3PSmPdv86ffwyXHwOzs9oxnipxmlJdFNpSSkrpx5PLtM0vffCfeo0lh6fSvsudyOKss7W9f6otWrW0KpQtTq3qUfFOcPRd813P7jrY2dOdV0cPhqU2r3lKKjBPs6tuds+/gzpSpU1Po62GpxqWTTTqbkvRe/4+zkdrCSi7xZVUzTDVo8NSL/z1Nz6N0jCvThWpO9OSvF2a7ndPg7po7RD6pQisHQUIqMbPJXaXWd7Xz43Jgu7z47tf3dgAAQAAADAYAAAAMgAAAAAAAAGGZDAPM2vq8p4/7aZ9tQXbFSf+jV9ysfPX/wA6Y77aX6H32eYeVTG9HG15U6iu/U/0M8fvF3npK34R/D9Ds6AxTq0a8ZdWpGrG+7Lcu1Zx3n9XJ3Wd7PwO3rJpNxwtKpOKVbpWoxUlZXUr9bmna/rIXW3ViqqlWphnJqo2pwhwclwlxtZv15s+OqerNeVWm8U5KlSe9uz4OXHLPNcLv1H0rNaHktGrnoTVF/wVC/HdfxSJgiNU3/B0f9/xyJczS3ZojsAAQSAAADBkwAAAAZAAAAAAAAADBhgHmbaHUS0rjl/qv3I6erGMccQt26k4ySabT+7uuffaT52x/wBq/hiRurj/AIiPhL3FDgrnVXN69ODUbaLs7C7SrTeblL+qRxjWmuE5e1P3osOg9FYWtS3JSm8TKNWV1lCkqavFSus7nPSmrtKnhOli59JGNGUpSt0dTpvow53id8D5N+JkWdYrh4nCm9P0IvupU74HDv8AlfH0pXJwgdRn/AYfwl8cieLC+E3UipvnrpsAADoAAAGGZABgAAGQAAAAAAAAAwGAeYNpnnbH/af2xIvVx/xEfCXuJnaZQb0tjn/qL4YERoCi1Xj4S9xTKSRVPLsTVi1CDd9jbuhqNJYCpuYmjTxFbeU9+XWjTV+pFcnK33nY01pGk8DJKtTlTlTw6oUVbfp1IfONrlzz53KKwT00SlZLmSjwqg9rbr1Nz6ieb8N4S+ORPlf1D834bwl8ciwFi2NEISpxUJKzSs+9AAEnYAAAAABgAAGQAAAAAAAAAwADzXtK87Y77RfBAh9Cv99HwfuJfaU/K2O+0XwQIfQ/z0fX7mYqnM9pgdqfyLMDATM56U3RqH5vw3oy+ORYCA1D834b0ZfHInz6cOqj8vxf4ip8UvNgAHRmAAAAAAMAAAyAAAAAAAAAAADzHtOxFtL49W+mvggQ2g8TevHLk/cSe1Tzxj/Tj+XTITQPz8fCXuKZQTJeaYmjFuEtttFyLg6gVU+TMnHRRMT9qczf5i/rH0N46hPydhfRl8ciwFe1A83YX0ZfHIsJoWiNUakqqVSe71fe9WAASdAAAAAAGAAAZAAAAAAAAAAAB5f2sRtpnHenB+2nTILQXz8fCXuZZtqtBPTGNf8AND8umQGhcPavHPlL3FMppbnU8qxNWH2avxLTXt7yyIyjkqfeZVIr6WJkj7K5k/8AhL+S9TduoPm7C+i/ikWEr+oa8nYX0X8UiwGlO6NCpSpfZy3WnhoAASSAAAAAAYAABkBAAAAAAAAAAA827VF5XxvpU/y6ZAaH+ej6/cyf2qryvjPGn+XTK/oj56Pr9zMVTmeywG1P5FluZTOKFzMenN36iebsL6L+KRPkBqH5uwvoP4pE+fUh1Ufl+L+/qfE/MAA6MwAAAAABgAAGUAgAAAAAAAAAAeZdrk2tM42z50vyqZXtCYh9NFPv9xYdsC8s4zxpflUyt6E+ej/u9xVKKZS8ZXoJypyasWvpWY6RnGwRx0cew+bPO8wnvWl428je2oT8nYT0H8UiwEBqH5uwnof3SJ8vWx9WnJygpSd20AASdgAAAAAAwZAAQMIyAAAAAAAAAAeZ9scfLOL/APT+VArOhF++j4P3F02uryvivCj+XAq2iaS6aLt2+5lEp2ua5ZPUrwXRSV5Ln+5OLgZsfXo0clFFXTrsIp+xeJfXqRXdd+hvDUPzdhPQ/ukT5Aai+b8L6H90ifNad0Z5Uuhbp3vw6eGgABJyAAAAAAAAAEDBkAAAAAAAAAA87bXfO+J8KP5cCsaJ+dj6/cWTa/VS0xiU/q0fy4Fc0R87H1+4x1Vuesy2rCXAk9VYsARmxlRMqR6mdWFNXm0u9m79RfN+F9D9ZE8QWpC8n4X0P1ZOn1I9VH5jiZKVabW3E/MAA6KAAAAAAAAADCMhAAAAAAAAAAA83bZV5YxPo0fy4FX0I2q0c+UvcWvbHDyxiPRo/lxKxoaCVaN+x+4rkjDWlKKk4u25Y7NnKMUYczhcjY+DKcpayd2b41I834T7Ne9k4QepHm/CfZr9ScLFseopdSPcgACSwAAAAAAAAAIAAAAAAAAAGLnyqYuEb704q1r3klbeyV78L8gDz9tjj5Wr247lH4IlO0RFqsr9kvcWna1jIVNK4iVOcZJKnFtNNb0YqMllzTVvUVzQ8v3q8H7jNOdrn1oZXSxcIx6ra3ROZmVFnK4UjO60mfSo+yGBh13KXzt5I3tqOvJ+E+zXvZOmv9l+tdOdL9jnP97Tb3E/pRedl4O/tRf0zdTlxRTPN1YxhUlCOybXhoZAB2VgAAAAAAAAAC4AB18dpCnRg6lacYQXGUmopetnx0tpzD4WHSYmtTpQ4J1JKKb7Ffi+5Gh9su06jjejwmD61OlPflWzSlPdaSprnFKUs2uPDLNwyGbA1h2z4alTjLCRdeTbupb1NRSdrZq7b4ru9hV6+3DFSUtylSp3+RdSk0s+bfHhn3cMzU+G0peylxeTz+/M7spvL6vFd1nwuZZTnzMk5zW5N4zaBjqqdOtjKqja2T3btXcb7tr5uzd+zsKxW0tVm2nKUpcJNuT3kndbzfFJn3xuDVT5LzXJff4HW3N2ytYJpo2YPDqu7yfqcm2naTu+3l7TvaIlaqvBkc1c7mirqd1nZM5nserwdqc4x5IsfSHHpDp9JLt9i/5ONu1t+sy2PQvExWx1P/KxhWqXm4NNp5ez1Fv0XtJxUP2aDq78aUlKObvKOV6cn9JbvC/AqWkMBCpHrZSXCS4rx7URlHRVaN7NZePB8+GXL2mhJWunY/OcywkqNWVRPSTb+tj0tqftFoY2LUl0VVSjHcbvvbztFxyu88n2FuueTcNVlFJqWefNp35Nc1zL9oDazXwqUKsemjKTleblvPete0uFuLtbmy6FflI+fCvykb1BRNC7W8NXnGnKMqc20uKlHNxUc/W/Cxe7l8ZKWxojJS2AAOjoAAAwdbSmN6GhWrW3ujpznu3tfci5WvyvY7J1dK4R1aFakmk506kE3wTlFxV+7MEnkvXbW2rpHFTxNbK+VKF2404LhGN/a3ldu5Xn3klrBoDEYKvPD4qm4VI8nmpR5Si+cXbiiNuCApWO/hMXZrnH6rdk1zz7SOMpnMopnMoplnpYiNoSS7MlbO3FXtk7cGdicoSioSVo3coSyXG2V/07ys0cY4pJK1syQpaRUm96K3ZZPnbsZmlTa2M3DKm+KJ26mD47rdlyeTt/yfXAw3M5Zb1rHxlvOO8nk7cbK3624rsONOs91wT664Lu4e3kcatG2GZ1oLS1yR/ak77rvbnb39hyWIy3ty6va+Tu3yt6yNeJW7bm00succ3GXf8A8d4wWL3qbhPK7sm07XWau08mmc8HMrqZjipq7k7HbeLV8uNnGStnnyPjRryfG7XWbuuCjn7DrUsPdt1JKM80k72b+tddvAk9HaNqzbhFK6aTa6ys83Fp5cUiXFR3MU3KT1dzqzrdW7fVleL7uz/vcccPXa6qe9dqzfKzd49ngTUNVZSSlKVOnBK7ir1Mr2u0ura9l8ol1qbSzpRnLpZb8FNbkFGpH5OUc7SVmm3zHuo7VCTWpU+m3JqUpW3fpLK67Otkz0Bsu1xoYvCwowmunpJqcN68nFW/eZ8m5W52fqPM2Nw0o1NyUWmm4tZyldPPj3kjoyvWoyU8OnTqLhV3pKS8GmrGqMFHVF1Okoa3PX4NS7NNqNerVhg9IOM5z6tKtFWblbKFRLJ3tlJc+PG5totLgAADAABJW9ddQ8LpOj0eIjapG/RVo/OU2+ztj2xeT7nmeZtddQcVoyruYiN6cm+irRv0dRdz+jK3GLz8VmevTp6X0PRxVGeHxFONSlNWlGX3Nc01xTWaAPFQNibS9kNbRzliMPvVcDf5XGdG/Krbl2TWXbbK+vL9oIMHOMzgzKYBZNEuTh1l1W7O/wAl73jw8cj4Yroo1FuzUksnupzvb+Zd3eRUJy+Sldet39R2KOAqz4JteFipU1e5SqSu2yy4XRVSpGFa0YwnwlJzcna7zjDg+q+L5EtU0RQ4x6SycVNqUYNuVlvNJbzs7rJ+0+Wz3F36TCVMmmqlPk04tby+5P1susdGU1lGCvyyu/DPlksu4x1JOMrFkaMVqVPDaKhdxpUY9It5SklvSUoyvF7023Z2cePFPsZMrQ8Yp78oxya323dq+8na+TTSWXaxpPepzTlVVJZNKUoQzUusrOzldO645xITG6cw8bpzlUXWj1U4pxbbinKo03a/HdfLsIUJT1LLRRcsJg8PvQi5Sk25xWW6t75Uo8E1duTXfe3AnaWFjFdSKVuaXJdrNQ4jXyX+TCKta110jvHJS6yUU1nnu82Quk9acTX+eqzmr8JSbivCPyV6kWrDN7sniLBr3h6MMY69KUJuSvJRlGShP5Lcmnk3x8blXqY5u/8A9OOAwGIxMt2hSq1pfVhGU7f0rIuuhth2k69nVVPDwfOpLen/AEU7+xtGyK4VY4KTTxLupKTTyatxuuw9YanV3PR2BnKTlKWHoOUm7ttwi223xZQ9Cf4fsHT3ZYqtVryX0ValT9kby/EbOwmEhSpwpU4qNOEVGEVwjGKsku5IkH2AABgAAkAAA41KaknGSTTTTTzTT4prmjRe1HYluKeM0XBuOcquGjm483Kiua/k5cuxb2AB4feWR9MNTTnBPg5JPwvmeitp2xqnjd/FYJRp4zNzhlGnXffyhU/m4Pn2nnuvgalGtKlWg4VYNxnCSs4tcmmCCd/b6MMqdON+15s69bTE3knZf95IjmyQ0Tq5isU7YbD1avfCEnFeMrbq9bOrnNjhg9MzpVoVoNb8XdXWT7U872fqJLHa8YqrdOpKMX9GLVOPspqN/W2WrQ2wTSFWzrypYeOXypdJP+mGX4kXvQ2wLAUrPETq4iS4pvoqf9MOt+I4aTdzo0A8XOTsm22+EVm/Zm2WTQ+zPSeJs6eEqRi/p1bUo27evZv1JnpbROrGEwqthsPSpd8YRUn4y+U/WyTJBpHQ3+Hebs8Zi0l9SjFyf9c7L8LLzoXY7ovD2f7P00/rV5Op+HKH4S6gA+eHwsKcVCnGMILhGKUYrwSyPqYABkAAAAAGAAAAACQAAAVbXLZvg9JOEq8ZRqwtarTajUcecJNpqUfFZcrZlpAIKnoXZXovDWcMLCc19OtetL8d4r1JFqhTUUoxSSXBJWS8EcgAAAAAACQAAAAADKBhGQQAAA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39290" y="1740499"/>
            <a:ext cx="5065415" cy="2847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85661" y="1512970"/>
            <a:ext cx="3132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Календарь на Мед</a:t>
            </a:r>
            <a:r>
              <a:rPr lang="en-US" dirty="0"/>
              <a:t>@</a:t>
            </a:r>
            <a:r>
              <a:rPr lang="ru-RU" dirty="0" err="1"/>
              <a:t>рхиве</a:t>
            </a:r>
            <a:endParaRPr lang="ru-RU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83" y="2480051"/>
            <a:ext cx="2300021" cy="2108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73" y="2056838"/>
            <a:ext cx="2039290" cy="2914551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2441426" y="3191829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>
            <a:off x="6196769" y="316445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596" y="4971389"/>
            <a:ext cx="4104380" cy="18788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/>
          <p:cNvSpPr txBox="1"/>
          <p:nvPr/>
        </p:nvSpPr>
        <p:spPr>
          <a:xfrm>
            <a:off x="264377" y="1595173"/>
            <a:ext cx="232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Назначает курс в </a:t>
            </a:r>
            <a:r>
              <a:rPr lang="ru-RU" dirty="0" err="1"/>
              <a:t>спец.приложении</a:t>
            </a:r>
            <a:endParaRPr lang="ru-RU" dirty="0"/>
          </a:p>
          <a:p>
            <a:r>
              <a:rPr lang="ru-RU" dirty="0"/>
              <a:t>врача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394644" y="1444285"/>
            <a:ext cx="266774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Получает напоминания и фиксирует результаты на смартфоне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540468" y="4509724"/>
            <a:ext cx="26677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Работает в </a:t>
            </a:r>
            <a:r>
              <a:rPr lang="ru-RU" sz="1600" dirty="0" err="1"/>
              <a:t>оффлайне</a:t>
            </a:r>
            <a:r>
              <a:rPr lang="ru-RU" sz="1600" dirty="0"/>
              <a:t>, обращаясь к интернету тогда, когда его находит</a:t>
            </a:r>
          </a:p>
        </p:txBody>
      </p:sp>
      <p:sp>
        <p:nvSpPr>
          <p:cNvPr id="33" name="Стрелка вправо 32"/>
          <p:cNvSpPr/>
          <p:nvPr/>
        </p:nvSpPr>
        <p:spPr>
          <a:xfrm rot="7163785">
            <a:off x="6172198" y="442011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2059018" y="5417532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96" y="5097810"/>
            <a:ext cx="1134532" cy="1534263"/>
          </a:xfrm>
          <a:prstGeom prst="rect">
            <a:avLst/>
          </a:prstGeom>
        </p:spPr>
      </p:pic>
      <p:sp>
        <p:nvSpPr>
          <p:cNvPr id="36" name="Стрелка вправо 35"/>
          <p:cNvSpPr/>
          <p:nvPr/>
        </p:nvSpPr>
        <p:spPr>
          <a:xfrm rot="16200000">
            <a:off x="977006" y="4508741"/>
            <a:ext cx="72641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177" y="5466770"/>
            <a:ext cx="1720004" cy="116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45009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550718" cy="51435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6302" y="1399417"/>
            <a:ext cx="1123321" cy="41215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Бородин Ростислав, roctbb@gmail.com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699-B5BC-6245-B7C5-29E0E8C21F64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7082" y="5060699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50718" cy="68580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51568" y="5845146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pic>
        <p:nvPicPr>
          <p:cNvPr id="19" name="Рисунок 1" descr="2016-03-11_192719.png"/>
          <p:cNvPicPr>
            <a:picLocks noChangeAspect="1"/>
          </p:cNvPicPr>
          <p:nvPr/>
        </p:nvPicPr>
        <p:blipFill rotWithShape="1">
          <a:blip r:embed="rId4"/>
          <a:srcRect t="19980" b="48585"/>
          <a:stretch/>
        </p:blipFill>
        <p:spPr>
          <a:xfrm>
            <a:off x="550714" y="438486"/>
            <a:ext cx="8593286" cy="2133257"/>
          </a:xfrm>
          <a:prstGeom prst="rect">
            <a:avLst/>
          </a:prstGeom>
        </p:spPr>
      </p:pic>
      <p:pic>
        <p:nvPicPr>
          <p:cNvPr id="20" name="Рисунок 2" descr="2016-03-11_192549.png"/>
          <p:cNvPicPr>
            <a:picLocks noChangeAspect="1"/>
          </p:cNvPicPr>
          <p:nvPr/>
        </p:nvPicPr>
        <p:blipFill rotWithShape="1">
          <a:blip r:embed="rId5"/>
          <a:srcRect t="19594" b="48318"/>
          <a:stretch/>
        </p:blipFill>
        <p:spPr>
          <a:xfrm>
            <a:off x="550714" y="2571744"/>
            <a:ext cx="8593286" cy="2214578"/>
          </a:xfrm>
          <a:prstGeom prst="rect">
            <a:avLst/>
          </a:prstGeom>
        </p:spPr>
      </p:pic>
      <p:pic>
        <p:nvPicPr>
          <p:cNvPr id="21" name="Рисунок 3" descr="2016-03-11_192652.png"/>
          <p:cNvPicPr>
            <a:picLocks noChangeAspect="1"/>
          </p:cNvPicPr>
          <p:nvPr/>
        </p:nvPicPr>
        <p:blipFill rotWithShape="1">
          <a:blip r:embed="rId6"/>
          <a:srcRect t="19852" b="48713"/>
          <a:stretch/>
        </p:blipFill>
        <p:spPr>
          <a:xfrm>
            <a:off x="550714" y="4796831"/>
            <a:ext cx="8593285" cy="211738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0034" y="0"/>
            <a:ext cx="61736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Open Sans Light" charset="0"/>
                <a:ea typeface="Open Sans Light" charset="0"/>
                <a:cs typeface="Open Sans Light" charset="0"/>
              </a:rPr>
              <a:t>Поведенческие модели: постоянный мониторинг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286347" y="2531291"/>
            <a:ext cx="3857652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6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 мониторинга (продолжается)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0714" y="2546680"/>
            <a:ext cx="4643470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" charset="0"/>
                <a:ea typeface="Open Sans" charset="0"/>
                <a:cs typeface="Open Sans" charset="0"/>
              </a:rPr>
              <a:t>Дополнительно мониторинг давления и веса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57984" y="352275"/>
            <a:ext cx="228601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2.5</a:t>
            </a:r>
            <a:r>
              <a:rPr lang="ru-RU" dirty="0"/>
              <a:t> </a:t>
            </a:r>
            <a:r>
              <a:rPr lang="ru-RU" dirty="0" err="1"/>
              <a:t>мес</a:t>
            </a:r>
            <a:r>
              <a:rPr lang="ru-RU" dirty="0"/>
              <a:t>  мониторинга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57983" y="4717497"/>
            <a:ext cx="228601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2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 мониторинга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0714" y="4717497"/>
            <a:ext cx="3485258" cy="3385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в среднем 6.4 событий в день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50714" y="383053"/>
            <a:ext cx="3133748" cy="30777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Open Sans" charset="0"/>
                <a:ea typeface="Open Sans" charset="0"/>
                <a:cs typeface="Open Sans" charset="0"/>
              </a:rPr>
              <a:t>в среднем 7.5 событий в день</a:t>
            </a:r>
          </a:p>
        </p:txBody>
      </p:sp>
    </p:spTree>
    <p:extLst>
      <p:ext uri="{BB962C8B-B14F-4D97-AF65-F5344CB8AC3E}">
        <p14:creationId xmlns:p14="http://schemas.microsoft.com/office/powerpoint/2010/main" val="113618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Телемедицина – дело не новое!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105" t="9405" r="26527" b="32392"/>
          <a:stretch/>
        </p:blipFill>
        <p:spPr>
          <a:xfrm>
            <a:off x="282352" y="1380530"/>
            <a:ext cx="8579296" cy="547747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4119265"/>
            <a:ext cx="3744416" cy="5338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0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857250"/>
            <a:ext cx="550718" cy="51435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86302" y="1399417"/>
            <a:ext cx="1123321" cy="412154"/>
          </a:xfrm>
          <a:prstGeom prst="rect">
            <a:avLst/>
          </a:prstGeom>
        </p:spPr>
      </p:pic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Бородин Ростислав, roctbb@gmail.com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C699-B5BC-6245-B7C5-29E0E8C21F64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447082" y="5060699"/>
            <a:ext cx="14448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2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2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550718" cy="6858000"/>
          </a:xfrm>
          <a:prstGeom prst="rect">
            <a:avLst/>
          </a:prstGeom>
          <a:solidFill>
            <a:srgbClr val="31C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8" name="TextBox 17"/>
          <p:cNvSpPr txBox="1"/>
          <p:nvPr/>
        </p:nvSpPr>
        <p:spPr>
          <a:xfrm rot="16200000">
            <a:off x="-551568" y="5845146"/>
            <a:ext cx="16538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http://</a:t>
            </a:r>
            <a:r>
              <a:rPr lang="en-US" sz="14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rPr>
              <a:t>medarhiv.ru</a:t>
            </a:r>
            <a:endParaRPr lang="ru-RU" sz="1400" dirty="0">
              <a:solidFill>
                <a:schemeClr val="accent1">
                  <a:lumMod val="20000"/>
                  <a:lumOff val="80000"/>
                </a:schemeClr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0034" y="0"/>
            <a:ext cx="6576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Open Sans Light" charset="0"/>
                <a:ea typeface="Open Sans Light" charset="0"/>
                <a:cs typeface="Open Sans Light" charset="0"/>
              </a:rPr>
              <a:t>Поведенческие модели: периодический мониторинг</a:t>
            </a:r>
          </a:p>
        </p:txBody>
      </p:sp>
      <p:pic>
        <p:nvPicPr>
          <p:cNvPr id="29" name="Рисунок 1" descr="2016-03-11_192746.png"/>
          <p:cNvPicPr>
            <a:picLocks noChangeAspect="1"/>
          </p:cNvPicPr>
          <p:nvPr/>
        </p:nvPicPr>
        <p:blipFill rotWithShape="1">
          <a:blip r:embed="rId4"/>
          <a:srcRect t="20112" b="49766"/>
          <a:stretch/>
        </p:blipFill>
        <p:spPr>
          <a:xfrm>
            <a:off x="550716" y="400110"/>
            <a:ext cx="8593283" cy="2128544"/>
          </a:xfrm>
          <a:prstGeom prst="rect">
            <a:avLst/>
          </a:prstGeom>
        </p:spPr>
      </p:pic>
      <p:pic>
        <p:nvPicPr>
          <p:cNvPr id="30" name="Рисунок 4" descr="2016-03-11_192638.png"/>
          <p:cNvPicPr>
            <a:picLocks noChangeAspect="1"/>
          </p:cNvPicPr>
          <p:nvPr/>
        </p:nvPicPr>
        <p:blipFill rotWithShape="1">
          <a:blip r:embed="rId5"/>
          <a:srcRect t="19723" b="49500"/>
          <a:stretch/>
        </p:blipFill>
        <p:spPr>
          <a:xfrm>
            <a:off x="550716" y="4786298"/>
            <a:ext cx="8593283" cy="2114892"/>
          </a:xfrm>
          <a:prstGeom prst="rect">
            <a:avLst/>
          </a:prstGeom>
        </p:spPr>
      </p:pic>
      <p:pic>
        <p:nvPicPr>
          <p:cNvPr id="31" name="Рисунок 6" descr="2016-03-11_192520.png"/>
          <p:cNvPicPr>
            <a:picLocks noChangeAspect="1"/>
          </p:cNvPicPr>
          <p:nvPr/>
        </p:nvPicPr>
        <p:blipFill rotWithShape="1">
          <a:blip r:embed="rId6"/>
          <a:srcRect t="19463" b="49102"/>
          <a:stretch/>
        </p:blipFill>
        <p:spPr>
          <a:xfrm>
            <a:off x="550716" y="2515002"/>
            <a:ext cx="8593283" cy="2271296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213131" y="2531291"/>
            <a:ext cx="393086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12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мониторинга (продолжается)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7984" y="352275"/>
            <a:ext cx="228601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4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 мониторинга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857983" y="4717497"/>
            <a:ext cx="2286016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3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ru-RU" sz="1600" dirty="0" err="1">
                <a:latin typeface="Open Sans" charset="0"/>
                <a:ea typeface="Open Sans" charset="0"/>
                <a:cs typeface="Open Sans" charset="0"/>
              </a:rPr>
              <a:t>мес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</a:rPr>
              <a:t>.</a:t>
            </a:r>
            <a:r>
              <a:rPr lang="ru-RU" sz="1600" dirty="0">
                <a:latin typeface="Open Sans" charset="0"/>
                <a:ea typeface="Open Sans" charset="0"/>
                <a:cs typeface="Open Sans" charset="0"/>
              </a:rPr>
              <a:t> 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285378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reen Shot 2014-08-26 at 12.58.03 P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039" y="2414908"/>
            <a:ext cx="1930101" cy="115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Скачать инструкцию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285" y="2414908"/>
            <a:ext cx="2057012" cy="146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kardi.ru/upload/userfiles/files/kardiru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2381936"/>
            <a:ext cx="2537379" cy="268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g 0671_s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734954"/>
            <a:ext cx="2145525" cy="14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personal-healthwatch.com/resources/site1/General/techcenter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2512"/>
            <a:ext cx="2253029" cy="20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Новая Кардиофлешка ECG Dongle ПЕРЕДАЕТ ЭКГ В МЕДАРХИВ"/>
          <p:cNvPicPr>
            <a:picLocks noChangeAspect="1" noChangeArrowheads="1"/>
          </p:cNvPicPr>
          <p:nvPr/>
        </p:nvPicPr>
        <p:blipFill>
          <a:blip r:embed="rId7"/>
          <a:srcRect l="24012"/>
          <a:stretch>
            <a:fillRect/>
          </a:stretch>
        </p:blipFill>
        <p:spPr bwMode="auto">
          <a:xfrm>
            <a:off x="4172438" y="3963933"/>
            <a:ext cx="2622595" cy="220137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71600" y="1100643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>
              <a:solidFill>
                <a:srgbClr val="CC0099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 l="34041" t="34180" r="48938" b="32617"/>
          <a:stretch>
            <a:fillRect/>
          </a:stretch>
        </p:blipFill>
        <p:spPr bwMode="auto">
          <a:xfrm>
            <a:off x="2388449" y="4438776"/>
            <a:ext cx="1428728" cy="156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736887"/>
            <a:ext cx="8640960" cy="747897"/>
          </a:xfrm>
        </p:spPr>
        <p:txBody>
          <a:bodyPr>
            <a:noAutofit/>
          </a:bodyPr>
          <a:lstStyle/>
          <a:p>
            <a:r>
              <a:rPr lang="ru-RU" altLang="ru-RU" sz="3200" b="1" dirty="0"/>
              <a:t>Устройства для дистанционного мониторинга, которые могут быть</a:t>
            </a:r>
            <a:r>
              <a:rPr lang="en-US" altLang="ru-RU" sz="3200" b="1" dirty="0"/>
              <a:t> </a:t>
            </a:r>
            <a:r>
              <a:rPr lang="ru-RU" altLang="ru-RU" sz="3200" b="1" dirty="0"/>
              <a:t>использованы для</a:t>
            </a:r>
            <a:r>
              <a:rPr lang="en-US" altLang="ru-RU" sz="3200" b="1" dirty="0"/>
              <a:t> </a:t>
            </a:r>
            <a:r>
              <a:rPr lang="ru-RU" altLang="ru-RU" sz="3200" b="1" dirty="0"/>
              <a:t>мониторинга сердечно-сосудистых заболеваний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170115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050" y="1700808"/>
            <a:ext cx="8489879" cy="1728192"/>
          </a:xfrm>
        </p:spPr>
        <p:txBody>
          <a:bodyPr>
            <a:noAutofit/>
          </a:bodyPr>
          <a:lstStyle/>
          <a:p>
            <a:endParaRPr lang="ru-RU" sz="1200" dirty="0">
              <a:solidFill>
                <a:srgbClr val="002060"/>
              </a:solidFill>
            </a:endParaRPr>
          </a:p>
          <a:p>
            <a:r>
              <a:rPr lang="ru-RU" sz="5400" b="1" dirty="0">
                <a:solidFill>
                  <a:srgbClr val="002060"/>
                </a:solidFill>
              </a:rPr>
              <a:t>Борис Зингерман</a:t>
            </a:r>
            <a:r>
              <a:rPr lang="ru-RU" sz="5400" dirty="0">
                <a:solidFill>
                  <a:srgbClr val="002060"/>
                </a:solidFill>
              </a:rPr>
              <a:t>   </a:t>
            </a:r>
          </a:p>
          <a:p>
            <a:r>
              <a:rPr lang="ru-RU" sz="5400" dirty="0">
                <a:solidFill>
                  <a:srgbClr val="002060"/>
                </a:solidFill>
              </a:rPr>
              <a:t> </a:t>
            </a:r>
            <a:r>
              <a:rPr lang="en-US" sz="5400" dirty="0">
                <a:solidFill>
                  <a:srgbClr val="002060"/>
                </a:solidFill>
              </a:rPr>
              <a:t>boriszing@gmail.com</a:t>
            </a:r>
            <a:endParaRPr lang="ru-RU" sz="5400" dirty="0">
              <a:solidFill>
                <a:srgbClr val="002060"/>
              </a:solidFill>
            </a:endParaRPr>
          </a:p>
          <a:p>
            <a:r>
              <a:rPr lang="ru-RU" sz="5400" dirty="0">
                <a:solidFill>
                  <a:srgbClr val="002060"/>
                </a:solidFill>
              </a:rPr>
              <a:t>+7-916-235-58-67</a:t>
            </a:r>
          </a:p>
          <a:p>
            <a:endParaRPr lang="ru-RU" sz="4800" dirty="0">
              <a:solidFill>
                <a:srgbClr val="002060"/>
              </a:solidFill>
            </a:endParaRPr>
          </a:p>
        </p:txBody>
      </p:sp>
      <p:sp>
        <p:nvSpPr>
          <p:cNvPr id="4" name="AutoShape 1" descr="https://medarhiv.ru/img/logo1.gif"/>
          <p:cNvSpPr>
            <a:spLocks noChangeAspect="1" noChangeArrowheads="1"/>
          </p:cNvSpPr>
          <p:nvPr/>
        </p:nvSpPr>
        <p:spPr bwMode="auto">
          <a:xfrm>
            <a:off x="0" y="0"/>
            <a:ext cx="2000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16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8841" t="6951" r="3801" b="8001"/>
          <a:stretch/>
        </p:blipFill>
        <p:spPr>
          <a:xfrm>
            <a:off x="899592" y="404664"/>
            <a:ext cx="7951106" cy="61926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9920" t="9702" r="19760" b="67850"/>
          <a:stretch/>
        </p:blipFill>
        <p:spPr>
          <a:xfrm>
            <a:off x="0" y="0"/>
            <a:ext cx="3456384" cy="15395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6710" y="4523636"/>
            <a:ext cx="8899786" cy="1569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Мы надеемся, </a:t>
            </a:r>
          </a:p>
          <a:p>
            <a:pPr algn="ctr"/>
            <a:r>
              <a:rPr lang="ru-RU" sz="2400" dirty="0"/>
              <a:t>что она определит судьбу телемедицины на следующие 150 лет</a:t>
            </a:r>
          </a:p>
          <a:p>
            <a:endParaRPr lang="ru-RU" sz="2400" dirty="0"/>
          </a:p>
          <a:p>
            <a:pPr algn="ctr"/>
            <a:r>
              <a:rPr lang="ru-RU" sz="2400" dirty="0"/>
              <a:t>Всем, оставившим координаты, вышлю полный текст статьи</a:t>
            </a:r>
          </a:p>
        </p:txBody>
      </p:sp>
      <p:pic>
        <p:nvPicPr>
          <p:cNvPr id="1026" name="Picture 2" descr="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205" y="5229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01"/>
          <a:stretch/>
        </p:blipFill>
        <p:spPr bwMode="auto">
          <a:xfrm>
            <a:off x="-7849" y="998731"/>
            <a:ext cx="9133823" cy="4259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4624"/>
            <a:ext cx="91181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Законопроект о </a:t>
            </a:r>
            <a:r>
              <a:rPr lang="ru-RU" sz="3200" b="1" dirty="0" err="1"/>
              <a:t>телемедицине</a:t>
            </a:r>
            <a:r>
              <a:rPr lang="ru-RU" sz="3200" b="1" dirty="0"/>
              <a:t> обсуждался весь 2016 год и будет принят в 2017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5600" y="5196007"/>
            <a:ext cx="913372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- Председатель Комитета ГД по охране здоровья </a:t>
            </a:r>
            <a:r>
              <a:rPr lang="ru-RU" sz="2200" b="1" dirty="0"/>
              <a:t>Сергей </a:t>
            </a:r>
            <a:r>
              <a:rPr lang="ru-RU" sz="2200" b="1" dirty="0" err="1"/>
              <a:t>Фургал</a:t>
            </a:r>
            <a:r>
              <a:rPr lang="ru-RU" sz="2200" b="1" dirty="0"/>
              <a:t>; </a:t>
            </a:r>
            <a:br>
              <a:rPr lang="ru-RU" sz="2200" dirty="0"/>
            </a:br>
            <a:r>
              <a:rPr lang="ru-RU" sz="2200" dirty="0"/>
              <a:t>- Советник президента России по развитию интернета</a:t>
            </a:r>
            <a:r>
              <a:rPr lang="ru-RU" sz="2200" b="1" dirty="0"/>
              <a:t> Герман Клименко;</a:t>
            </a:r>
            <a:br>
              <a:rPr lang="ru-RU" sz="2200" b="1" dirty="0"/>
            </a:br>
            <a:r>
              <a:rPr lang="ru-RU" sz="2200" dirty="0"/>
              <a:t>- Директор департамента ИТ и связи Минздрава России </a:t>
            </a:r>
            <a:r>
              <a:rPr lang="ru-RU" sz="2200" b="1" dirty="0"/>
              <a:t>Елена Бойко;</a:t>
            </a:r>
            <a:br>
              <a:rPr lang="ru-RU" sz="2000" dirty="0"/>
            </a:br>
            <a:r>
              <a:rPr lang="ru-RU" dirty="0"/>
              <a:t>- Первый </a:t>
            </a:r>
            <a:r>
              <a:rPr lang="ru-RU" dirty="0" err="1"/>
              <a:t>зам.директора</a:t>
            </a:r>
            <a:r>
              <a:rPr lang="ru-RU" dirty="0"/>
              <a:t>  Государственного Научно-исследовательского центра профилактической медицины, доктор медицинских наук, профессор </a:t>
            </a:r>
            <a:r>
              <a:rPr lang="ru-RU" b="1" dirty="0"/>
              <a:t>Оксана </a:t>
            </a:r>
            <a:r>
              <a:rPr lang="ru-RU" b="1" dirty="0" err="1"/>
              <a:t>Драпкина</a:t>
            </a:r>
            <a:r>
              <a:rPr lang="ru-RU" b="1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307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500034" y="357166"/>
          <a:ext cx="8358246" cy="6215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 rot="21300000">
            <a:off x="2546839" y="3045776"/>
            <a:ext cx="41517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/>
              <a:t>телемедицина</a:t>
            </a:r>
            <a:r>
              <a:rPr lang="ru-RU" sz="4800" dirty="0"/>
              <a:t> </a:t>
            </a:r>
          </a:p>
        </p:txBody>
      </p:sp>
      <p:pic>
        <p:nvPicPr>
          <p:cNvPr id="7" name="Picture 2" descr="http://media.rusbase.com/news/telemedicine-actor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82642" y="642918"/>
            <a:ext cx="2761192" cy="1928826"/>
          </a:xfrm>
          <a:prstGeom prst="rect">
            <a:avLst/>
          </a:prstGeom>
          <a:noFill/>
        </p:spPr>
      </p:pic>
      <p:pic>
        <p:nvPicPr>
          <p:cNvPr id="8" name="Picture 4" descr="http://www.sellingsuccess.co.uk/wp-content/uploads/2013/03/telehealth-remote-kit-bt.jpg"/>
          <p:cNvPicPr>
            <a:picLocks noChangeAspect="1" noChangeArrowheads="1"/>
          </p:cNvPicPr>
          <p:nvPr/>
        </p:nvPicPr>
        <p:blipFill>
          <a:blip r:embed="rId8"/>
          <a:srcRect l="8661" r="3291"/>
          <a:stretch>
            <a:fillRect/>
          </a:stretch>
        </p:blipFill>
        <p:spPr bwMode="auto">
          <a:xfrm>
            <a:off x="1714480" y="4429133"/>
            <a:ext cx="2763431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804" y="0"/>
            <a:ext cx="5580112" cy="1124744"/>
          </a:xfrm>
        </p:spPr>
        <p:txBody>
          <a:bodyPr/>
          <a:lstStyle/>
          <a:p>
            <a:r>
              <a:rPr lang="ru-RU" dirty="0"/>
              <a:t>Разные мнения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952" t="20743" r="46255" b="18855"/>
          <a:stretch/>
        </p:blipFill>
        <p:spPr>
          <a:xfrm>
            <a:off x="20879" y="1052736"/>
            <a:ext cx="5247476" cy="47971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268355" y="1082210"/>
            <a:ext cx="3840149" cy="553997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000" b="1" dirty="0"/>
              <a:t>Герман Клименко</a:t>
            </a:r>
            <a:r>
              <a:rPr lang="ru-RU" dirty="0"/>
              <a:t>: Практика телемедицины 'врач-пациент' </a:t>
            </a:r>
            <a:r>
              <a:rPr lang="ru-RU" b="1" dirty="0"/>
              <a:t>уже сложилась как обычай делового оборота, ее надо просто зарегулировать</a:t>
            </a:r>
            <a:r>
              <a:rPr lang="ru-RU" dirty="0"/>
              <a:t>. Минздрав предлагает сделать это жестче, мы – чуть мягче. </a:t>
            </a:r>
          </a:p>
          <a:p>
            <a:endParaRPr lang="ru-RU" dirty="0"/>
          </a:p>
          <a:p>
            <a:r>
              <a:rPr lang="ru-RU" b="1" dirty="0"/>
              <a:t>Пока же </a:t>
            </a:r>
            <a:r>
              <a:rPr lang="ru-RU" dirty="0"/>
              <a:t>с юридической точки зрения общение пациента с доктором посредством современных коммуникаций – </a:t>
            </a:r>
            <a:r>
              <a:rPr lang="ru-RU" b="1" dirty="0"/>
              <a:t>это взаимодействие двух частных лиц. </a:t>
            </a:r>
          </a:p>
          <a:p>
            <a:endParaRPr lang="ru-RU" sz="1000" b="1" dirty="0"/>
          </a:p>
          <a:p>
            <a:r>
              <a:rPr lang="ru-RU" dirty="0"/>
              <a:t>Пока не совсем понятно, </a:t>
            </a:r>
            <a:r>
              <a:rPr lang="ru-RU" b="1" dirty="0"/>
              <a:t>как вписать телемедицину в распорядок дня врача</a:t>
            </a:r>
            <a:r>
              <a:rPr lang="ru-RU" dirty="0"/>
              <a:t>, как ее финансировать и как решать многие другие вопросы. Ясно только, что в каждой области медицины будут свои особенности.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5013" y="5862608"/>
            <a:ext cx="4599208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Телемедицина «ПАЦИЕНТ-ВРАЧ»</a:t>
            </a:r>
          </a:p>
        </p:txBody>
      </p:sp>
    </p:spTree>
    <p:extLst>
      <p:ext uri="{BB962C8B-B14F-4D97-AF65-F5344CB8AC3E}">
        <p14:creationId xmlns:p14="http://schemas.microsoft.com/office/powerpoint/2010/main" val="57265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02022"/>
            <a:ext cx="8229600" cy="522835"/>
          </a:xfrm>
        </p:spPr>
        <p:txBody>
          <a:bodyPr>
            <a:noAutofit/>
          </a:bodyPr>
          <a:lstStyle/>
          <a:p>
            <a:r>
              <a:rPr lang="ru-RU" sz="3600" b="1" dirty="0"/>
              <a:t>Основные проблемы телемедицины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061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/>
              <a:t>«Множество пилотных проектов уже провалилось, не достигнув коммерческого успеха, вследствие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/>
              <a:t>отсутствия желания сотрудничества у врачей,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/>
              <a:t>недружелюбной регуляторной среды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b="1" i="1" dirty="0"/>
              <a:t>отсутствия ясности, как осуществлять оплату таких услуг. </a:t>
            </a:r>
          </a:p>
          <a:p>
            <a:pPr marL="0" indent="0">
              <a:buNone/>
            </a:pPr>
            <a:r>
              <a:rPr lang="ru-RU" sz="2400" i="1" dirty="0"/>
              <a:t>Создание устойчивой бизнес-модели является наиболее критичной проблемой для участников рынка.»</a:t>
            </a:r>
          </a:p>
          <a:p>
            <a:pPr marL="0" indent="0" algn="r">
              <a:buNone/>
            </a:pPr>
            <a:r>
              <a:rPr lang="ru-RU" sz="1800" i="1" dirty="0"/>
              <a:t>Компания </a:t>
            </a:r>
            <a:r>
              <a:rPr lang="en-US" sz="1800" i="1" dirty="0"/>
              <a:t>Frost &amp; Sullivan</a:t>
            </a:r>
            <a:r>
              <a:rPr lang="ru-RU" sz="1800" i="1" dirty="0"/>
              <a:t> -</a:t>
            </a:r>
            <a:r>
              <a:rPr lang="en-US" sz="1800" i="1" dirty="0"/>
              <a:t> </a:t>
            </a:r>
            <a:r>
              <a:rPr lang="ru-RU" sz="1800" i="1" dirty="0"/>
              <a:t>аналитический отчет </a:t>
            </a:r>
          </a:p>
          <a:p>
            <a:pPr marL="0" indent="0" algn="r">
              <a:buNone/>
            </a:pPr>
            <a:r>
              <a:rPr lang="en-US" sz="1800" b="1" i="1" u="sng" dirty="0">
                <a:hlinkClick r:id="rId2"/>
              </a:rPr>
              <a:t>Asia-Pacific Telehealth Outlook 2016-2020</a:t>
            </a:r>
            <a:endParaRPr lang="ru-RU" sz="1800" i="1" dirty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Picture 2" descr="http://swymedical.swyme.com/wp-content/uploads/sites/2/2015/08/hand-from-laptop-w-money-14943634_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9296" y="4580558"/>
            <a:ext cx="2671136" cy="2192237"/>
          </a:xfrm>
          <a:prstGeom prst="rect">
            <a:avLst/>
          </a:prstGeom>
          <a:noFill/>
        </p:spPr>
      </p:pic>
      <p:pic>
        <p:nvPicPr>
          <p:cNvPr id="5" name="Picture 4" descr="ТЕЛЕМЕДИЦИНА (700x441, 40Kb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576" y="4580558"/>
            <a:ext cx="3576268" cy="225627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42868" y="5062834"/>
            <a:ext cx="6719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/>
              <a:t>+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5258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afisha.yuga.ru/media/0b/d0/goiyadali01__f4ryvru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86" b="17731"/>
          <a:stretch/>
        </p:blipFill>
        <p:spPr bwMode="auto">
          <a:xfrm>
            <a:off x="5476311" y="1881342"/>
            <a:ext cx="3600000" cy="36273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j4a9sUllTZY/Vq5ozKzHR2I/AAAAAAAABHU/tuXfhu7vqt8/s1600/%25D0%25A1%25D0%25BE%25D0%25BD%2B%25D1%2580%25D0%25B0%25D0%25B7%25D1%2583%25D0%25BC%25D0%25B0%2B%25D1%2580%25D0%25BE%25D0%25B6%25D0%25B4%25D0%25B0%25D0%25B5%25D1%2582%2B%25D1%2587%25D1%2583%25D0%25B4%25D0%25BE%25D0%25B2%25D0%25B8%25D1%2589.%2B%25D0%2593%25D0%25BE%25D0%25B9%25D1%258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9" b="16024"/>
          <a:stretch/>
        </p:blipFill>
        <p:spPr bwMode="auto">
          <a:xfrm>
            <a:off x="100648" y="1983962"/>
            <a:ext cx="3600000" cy="3524751"/>
          </a:xfrm>
          <a:prstGeom prst="ellipse">
            <a:avLst/>
          </a:prstGeom>
          <a:solidFill>
            <a:schemeClr val="bg1">
              <a:alpha val="18000"/>
            </a:schemeClr>
          </a:solidFill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>
            <a:noAutofit/>
          </a:bodyPr>
          <a:lstStyle/>
          <a:p>
            <a:r>
              <a:rPr lang="ru-RU" sz="3200" dirty="0"/>
              <a:t>Дистанционное взаимодействие с пациентом </a:t>
            </a:r>
          </a:p>
        </p:txBody>
      </p:sp>
      <p:sp>
        <p:nvSpPr>
          <p:cNvPr id="5" name="AutoShape 8" descr="Картинки по запросу доктор айболит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18245"/>
            <a:ext cx="128597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80544" y="2420888"/>
            <a:ext cx="155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Визит к врачу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6201" y="1321262"/>
            <a:ext cx="298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До визита к врачу:</a:t>
            </a:r>
          </a:p>
          <a:p>
            <a:pPr algn="ctr"/>
            <a:r>
              <a:rPr lang="ru-RU" b="1" dirty="0"/>
              <a:t>УЖАС ИНТЕРНЕТ-ПОМОЙКИ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81864" y="1235011"/>
            <a:ext cx="2988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После визита к врачу:</a:t>
            </a:r>
          </a:p>
          <a:p>
            <a:pPr algn="ctr"/>
            <a:r>
              <a:rPr lang="ru-RU" b="1" dirty="0"/>
              <a:t>УЖАС ИНТЕРНЕТ-ПОМОЙКИ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0375" y="5733256"/>
            <a:ext cx="26420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Что со моим здоровьем?</a:t>
            </a:r>
          </a:p>
          <a:p>
            <a:pPr algn="ctr"/>
            <a:r>
              <a:rPr lang="ru-RU" dirty="0"/>
              <a:t>К кому с этим пойти?</a:t>
            </a:r>
          </a:p>
          <a:p>
            <a:pPr algn="ctr"/>
            <a:r>
              <a:rPr lang="ru-RU" dirty="0"/>
              <a:t>Может само пройдет?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62060" y="5746030"/>
            <a:ext cx="37868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Что означает то, что сказал доктор?</a:t>
            </a:r>
          </a:p>
          <a:p>
            <a:pPr algn="ctr"/>
            <a:r>
              <a:rPr lang="ru-RU" dirty="0"/>
              <a:t>А может не надо?</a:t>
            </a:r>
          </a:p>
          <a:p>
            <a:pPr algn="ctr"/>
            <a:r>
              <a:rPr lang="ru-RU" dirty="0"/>
              <a:t>Может что попроще?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068960"/>
            <a:ext cx="3312368" cy="1477328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В 2015 году 45,9% жителей Евросоюза искали информацию, связанную с медициной и здоровьем, через интернет.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611239" y="2614999"/>
            <a:ext cx="3312368" cy="2308324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/>
              <a:t>Еще в</a:t>
            </a:r>
            <a:r>
              <a:rPr lang="en-US" dirty="0"/>
              <a:t> 2010 </a:t>
            </a:r>
            <a:r>
              <a:rPr lang="ru-RU" dirty="0"/>
              <a:t>году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b="1" u="sng" dirty="0"/>
              <a:t>37% </a:t>
            </a:r>
            <a:r>
              <a:rPr lang="ru-RU" dirty="0"/>
              <a:t>пользователей </a:t>
            </a:r>
            <a:r>
              <a:rPr lang="ru-RU" b="1" u="sng" dirty="0"/>
              <a:t>всегда </a:t>
            </a:r>
            <a:r>
              <a:rPr lang="ru-RU" dirty="0"/>
              <a:t>проверяют рекомендации врачей в интернете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dirty="0"/>
              <a:t> еще </a:t>
            </a:r>
            <a:r>
              <a:rPr lang="ru-RU" b="1" u="sng" dirty="0"/>
              <a:t>33% </a:t>
            </a:r>
            <a:r>
              <a:rPr lang="ru-RU" dirty="0"/>
              <a:t>опрошенных выбрали ответ «если рекомендации врача вызывают сомнения»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4099" y="4738657"/>
            <a:ext cx="1606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/>
              <a:t>Виртуальный </a:t>
            </a:r>
          </a:p>
          <a:p>
            <a:pPr algn="ctr"/>
            <a:r>
              <a:rPr lang="ru-RU" b="1" dirty="0"/>
              <a:t>(видео) визит </a:t>
            </a:r>
          </a:p>
          <a:p>
            <a:pPr algn="ctr"/>
            <a:r>
              <a:rPr lang="ru-RU" b="1" dirty="0"/>
              <a:t>к врачу</a:t>
            </a:r>
          </a:p>
        </p:txBody>
      </p:sp>
    </p:spTree>
    <p:extLst>
      <p:ext uri="{BB962C8B-B14F-4D97-AF65-F5344CB8AC3E}">
        <p14:creationId xmlns:p14="http://schemas.microsoft.com/office/powerpoint/2010/main" val="418816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9" grpId="0"/>
      <p:bldP spid="15" grpId="0"/>
      <p:bldP spid="10" grpId="0" animBg="1"/>
      <p:bldP spid="20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Телемедицина пациент-врач: </a:t>
            </a:r>
            <a:br>
              <a:rPr lang="ru-RU" dirty="0"/>
            </a:br>
            <a:r>
              <a:rPr lang="ru-RU" dirty="0"/>
              <a:t>очень важно «есть слона по частям»</a:t>
            </a:r>
          </a:p>
        </p:txBody>
      </p:sp>
      <p:pic>
        <p:nvPicPr>
          <p:cNvPr id="17410" name="Picture 2" descr="http://www.fotki.ykt.ru/albums/userpics/2013/10-18/normal_sl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316" y="1571612"/>
            <a:ext cx="7912898" cy="4958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37244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25504</TotalTime>
  <Words>1008</Words>
  <Application>Microsoft Office PowerPoint</Application>
  <PresentationFormat>Экран (4:3)</PresentationFormat>
  <Paragraphs>158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Open Sans</vt:lpstr>
      <vt:lpstr>Open Sans Light</vt:lpstr>
      <vt:lpstr>Segoe UI Light</vt:lpstr>
      <vt:lpstr>Тема Office</vt:lpstr>
      <vt:lpstr>Телемедицна «пациент-врач»: первая попытка систематизации и структурирования</vt:lpstr>
      <vt:lpstr>Телемедицина – дело не новое!</vt:lpstr>
      <vt:lpstr>Презентация PowerPoint</vt:lpstr>
      <vt:lpstr>Презентация PowerPoint</vt:lpstr>
      <vt:lpstr>Презентация PowerPoint</vt:lpstr>
      <vt:lpstr>Разные мнения</vt:lpstr>
      <vt:lpstr>Основные проблемы телемедицины</vt:lpstr>
      <vt:lpstr>Дистанционное взаимодействие с пациентом </vt:lpstr>
      <vt:lpstr>Телемедицина пациент-врач:  очень важно «есть слона по частям»</vt:lpstr>
      <vt:lpstr>До очного контакта с медициной</vt:lpstr>
      <vt:lpstr>После очного контакта с медициной </vt:lpstr>
      <vt:lpstr>Телемедицина пациент-врач давно существует  (в стихийном, неорганизованном формате)!</vt:lpstr>
      <vt:lpstr>Презентация PowerPoint</vt:lpstr>
      <vt:lpstr>Презентация PowerPoint</vt:lpstr>
      <vt:lpstr>Презентация PowerPoint</vt:lpstr>
      <vt:lpstr>Мониторинг давления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Устройства для дистанционного мониторинга, которые могут быть использованы для мониторинга сердечно-сосудистых заболеваний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Телемедицина –  для дистанционного взаимодействия  пациента с врачом</dc:title>
  <dc:creator>Инна Фистул</dc:creator>
  <cp:lastModifiedBy>Инна Фистул</cp:lastModifiedBy>
  <cp:revision>108</cp:revision>
  <dcterms:created xsi:type="dcterms:W3CDTF">2016-06-05T11:57:32Z</dcterms:created>
  <dcterms:modified xsi:type="dcterms:W3CDTF">2017-04-10T21:15:23Z</dcterms:modified>
</cp:coreProperties>
</file>